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</p:sldIdLst>
  <p:sldSz cy="6858000" cx="12192000"/>
  <p:notesSz cx="6858000" cy="9144000"/>
  <p:embeddedFontLst>
    <p:embeddedFont>
      <p:font typeface="Oi"/>
      <p:regular r:id="rId101"/>
    </p:embeddedFont>
    <p:embeddedFont>
      <p:font typeface="Century Gothic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6" roundtripDataSignature="AMtx7mh/fhFcdlnq9IbSqLEtQHblMwn4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6" Type="http://customschemas.google.com/relationships/presentationmetadata" Target="metadata"/><Relationship Id="rId105" Type="http://schemas.openxmlformats.org/officeDocument/2006/relationships/font" Target="fonts/CenturyGothic-boldItalic.fntdata"/><Relationship Id="rId104" Type="http://schemas.openxmlformats.org/officeDocument/2006/relationships/font" Target="fonts/CenturyGothic-italic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CenturyGothic-bold.fntdata"/><Relationship Id="rId102" Type="http://schemas.openxmlformats.org/officeDocument/2006/relationships/font" Target="fonts/CenturyGothic-regular.fntdata"/><Relationship Id="rId101" Type="http://schemas.openxmlformats.org/officeDocument/2006/relationships/font" Target="fonts/Oi-regular.fntdata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94" name="Google Shape;994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8"/>
          <p:cNvSpPr txBox="1"/>
          <p:nvPr>
            <p:ph type="ctrTitle"/>
          </p:nvPr>
        </p:nvSpPr>
        <p:spPr>
          <a:xfrm>
            <a:off x="2589213" y="2514600"/>
            <a:ext cx="8915399" cy="22627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8"/>
          <p:cNvSpPr txBox="1"/>
          <p:nvPr>
            <p:ph idx="1" type="subTitle"/>
          </p:nvPr>
        </p:nvSpPr>
        <p:spPr>
          <a:xfrm>
            <a:off x="2589213" y="4777379"/>
            <a:ext cx="8915399" cy="112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" name="Google Shape;45;p9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8"/>
          <p:cNvSpPr/>
          <p:nvPr/>
        </p:nvSpPr>
        <p:spPr>
          <a:xfrm>
            <a:off x="0" y="4323810"/>
            <a:ext cx="1744652" cy="778589"/>
          </a:xfrm>
          <a:custGeom>
            <a:rect b="b" l="l" r="r" t="t"/>
            <a:pathLst>
              <a:path extrusionOk="0" h="166" w="372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8"/>
          <p:cNvSpPr txBox="1"/>
          <p:nvPr>
            <p:ph idx="12" type="sldNum"/>
          </p:nvPr>
        </p:nvSpPr>
        <p:spPr>
          <a:xfrm>
            <a:off x="531812" y="4529540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7"/>
          <p:cNvSpPr txBox="1"/>
          <p:nvPr>
            <p:ph type="title"/>
          </p:nvPr>
        </p:nvSpPr>
        <p:spPr>
          <a:xfrm>
            <a:off x="2589212" y="446088"/>
            <a:ext cx="3505199" cy="976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Century Gothic"/>
              <a:buNone/>
              <a:defRPr b="0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07"/>
          <p:cNvSpPr txBox="1"/>
          <p:nvPr>
            <p:ph idx="1" type="body"/>
          </p:nvPr>
        </p:nvSpPr>
        <p:spPr>
          <a:xfrm>
            <a:off x="6323012" y="446088"/>
            <a:ext cx="5181600" cy="5414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08" name="Google Shape;108;p107"/>
          <p:cNvSpPr txBox="1"/>
          <p:nvPr>
            <p:ph idx="2" type="body"/>
          </p:nvPr>
        </p:nvSpPr>
        <p:spPr>
          <a:xfrm>
            <a:off x="2589212" y="1598613"/>
            <a:ext cx="3505199" cy="4262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9" name="Google Shape;109;p10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0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07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說明文字">
  <p:cSld name="標題與說明文字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8"/>
          <p:cNvSpPr txBox="1"/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8"/>
          <p:cNvSpPr txBox="1"/>
          <p:nvPr>
            <p:ph idx="1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108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08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8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8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標題)">
  <p:cSld name="引述 (含標題)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9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9"/>
          <p:cNvSpPr txBox="1"/>
          <p:nvPr>
            <p:ph idx="1" type="body"/>
          </p:nvPr>
        </p:nvSpPr>
        <p:spPr>
          <a:xfrm>
            <a:off x="3275012" y="3505200"/>
            <a:ext cx="753655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23" name="Google Shape;123;p109"/>
          <p:cNvSpPr txBox="1"/>
          <p:nvPr>
            <p:ph idx="2" type="body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10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0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09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9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109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9" name="Google Shape;129;p109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0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10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33" name="Google Shape;133;p11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1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10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0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名片">
  <p:cSld name="引述名片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1"/>
          <p:cNvSpPr txBox="1"/>
          <p:nvPr>
            <p:ph type="title"/>
          </p:nvPr>
        </p:nvSpPr>
        <p:spPr>
          <a:xfrm>
            <a:off x="2849949" y="609600"/>
            <a:ext cx="8393926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11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0" name="Google Shape;140;p111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41" name="Google Shape;141;p11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1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11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1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11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46" name="Google Shape;146;p111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是非題">
  <p:cSld name="是非題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2"/>
          <p:cNvSpPr txBox="1"/>
          <p:nvPr>
            <p:ph type="title"/>
          </p:nvPr>
        </p:nvSpPr>
        <p:spPr>
          <a:xfrm>
            <a:off x="2589212" y="627407"/>
            <a:ext cx="8915399" cy="28800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12"/>
          <p:cNvSpPr txBox="1"/>
          <p:nvPr>
            <p:ph idx="1" type="body"/>
          </p:nvPr>
        </p:nvSpPr>
        <p:spPr>
          <a:xfrm>
            <a:off x="2589212" y="4343400"/>
            <a:ext cx="891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0" name="Google Shape;150;p112"/>
          <p:cNvSpPr txBox="1"/>
          <p:nvPr>
            <p:ph idx="2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1" name="Google Shape;151;p11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1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12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2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3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13"/>
          <p:cNvSpPr txBox="1"/>
          <p:nvPr>
            <p:ph idx="1" type="body"/>
          </p:nvPr>
        </p:nvSpPr>
        <p:spPr>
          <a:xfrm rot="5400000">
            <a:off x="5103812" y="-381000"/>
            <a:ext cx="38862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58" name="Google Shape;158;p11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1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13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3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4"/>
          <p:cNvSpPr txBox="1"/>
          <p:nvPr>
            <p:ph type="title"/>
          </p:nvPr>
        </p:nvSpPr>
        <p:spPr>
          <a:xfrm rot="5400000">
            <a:off x="7756704" y="2165513"/>
            <a:ext cx="5283817" cy="220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14"/>
          <p:cNvSpPr txBox="1"/>
          <p:nvPr>
            <p:ph idx="1" type="body"/>
          </p:nvPr>
        </p:nvSpPr>
        <p:spPr>
          <a:xfrm rot="5400000">
            <a:off x="3185803" y="30814"/>
            <a:ext cx="5283817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165" name="Google Shape;165;p11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1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14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4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9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9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52" name="Google Shape;52;p99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9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9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9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0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600"/>
              <a:buFont typeface="Arial"/>
              <a:buNone/>
              <a:defRPr b="0" i="0" sz="3600">
                <a:solidFill>
                  <a:srgbClr val="25252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0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0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0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1"/>
          <p:cNvSpPr txBox="1"/>
          <p:nvPr>
            <p:ph type="title"/>
          </p:nvPr>
        </p:nvSpPr>
        <p:spPr>
          <a:xfrm>
            <a:off x="2589213" y="4800600"/>
            <a:ext cx="8915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1"/>
          <p:cNvSpPr/>
          <p:nvPr>
            <p:ph idx="2" type="pic"/>
          </p:nvPr>
        </p:nvSpPr>
        <p:spPr>
          <a:xfrm>
            <a:off x="2589212" y="634965"/>
            <a:ext cx="8915400" cy="385497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1"/>
          <p:cNvSpPr txBox="1"/>
          <p:nvPr>
            <p:ph idx="1" type="body"/>
          </p:nvPr>
        </p:nvSpPr>
        <p:spPr>
          <a:xfrm>
            <a:off x="2589213" y="5367338"/>
            <a:ext cx="89154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1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1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1"/>
          <p:cNvSpPr/>
          <p:nvPr/>
        </p:nvSpPr>
        <p:spPr>
          <a:xfrm flipH="1" rot="10800000">
            <a:off x="-4189" y="491172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1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2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2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2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2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2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3"/>
          <p:cNvSpPr txBox="1"/>
          <p:nvPr>
            <p:ph type="title"/>
          </p:nvPr>
        </p:nvSpPr>
        <p:spPr>
          <a:xfrm>
            <a:off x="2589212" y="2058750"/>
            <a:ext cx="891539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3"/>
          <p:cNvSpPr txBox="1"/>
          <p:nvPr>
            <p:ph idx="1" type="body"/>
          </p:nvPr>
        </p:nvSpPr>
        <p:spPr>
          <a:xfrm>
            <a:off x="2589212" y="3530129"/>
            <a:ext cx="891539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595959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103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3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3"/>
          <p:cNvSpPr/>
          <p:nvPr/>
        </p:nvSpPr>
        <p:spPr>
          <a:xfrm flipH="1" rot="10800000">
            <a:off x="-4189" y="31781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3"/>
          <p:cNvSpPr txBox="1"/>
          <p:nvPr>
            <p:ph idx="12" type="sldNum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4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4"/>
          <p:cNvSpPr txBox="1"/>
          <p:nvPr>
            <p:ph idx="1" type="body"/>
          </p:nvPr>
        </p:nvSpPr>
        <p:spPr>
          <a:xfrm>
            <a:off x="2589212" y="2133600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5" name="Google Shape;85;p104"/>
          <p:cNvSpPr txBox="1"/>
          <p:nvPr>
            <p:ph idx="2" type="body"/>
          </p:nvPr>
        </p:nvSpPr>
        <p:spPr>
          <a:xfrm>
            <a:off x="7190747" y="2126222"/>
            <a:ext cx="4313864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86" name="Google Shape;86;p104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4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4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4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5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5"/>
          <p:cNvSpPr txBox="1"/>
          <p:nvPr>
            <p:ph idx="1" type="body"/>
          </p:nvPr>
        </p:nvSpPr>
        <p:spPr>
          <a:xfrm>
            <a:off x="2939373" y="1972703"/>
            <a:ext cx="399273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3" name="Google Shape;93;p105"/>
          <p:cNvSpPr txBox="1"/>
          <p:nvPr>
            <p:ph idx="2" type="body"/>
          </p:nvPr>
        </p:nvSpPr>
        <p:spPr>
          <a:xfrm>
            <a:off x="2589212" y="2548966"/>
            <a:ext cx="4342893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94" name="Google Shape;94;p105"/>
          <p:cNvSpPr txBox="1"/>
          <p:nvPr>
            <p:ph idx="3" type="body"/>
          </p:nvPr>
        </p:nvSpPr>
        <p:spPr>
          <a:xfrm>
            <a:off x="7506629" y="1969475"/>
            <a:ext cx="399900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105"/>
          <p:cNvSpPr txBox="1"/>
          <p:nvPr>
            <p:ph idx="4" type="body"/>
          </p:nvPr>
        </p:nvSpPr>
        <p:spPr>
          <a:xfrm>
            <a:off x="7166957" y="2545738"/>
            <a:ext cx="4338674" cy="3354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8pPr>
            <a:lvl9pPr indent="-342900" lvl="8" marL="4114800" algn="l">
              <a:spcBef>
                <a:spcPts val="1000"/>
              </a:spcBef>
              <a:spcAft>
                <a:spcPts val="0"/>
              </a:spcAft>
              <a:buSzPts val="1800"/>
              <a:buChar char="🠶"/>
              <a:defRPr/>
            </a:lvl9pPr>
          </a:lstStyle>
          <a:p/>
        </p:txBody>
      </p:sp>
      <p:sp>
        <p:nvSpPr>
          <p:cNvPr id="96" name="Google Shape;96;p105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05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05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5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6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6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06"/>
          <p:cNvSpPr/>
          <p:nvPr/>
        </p:nvSpPr>
        <p:spPr>
          <a:xfrm flipH="1" rot="10800000">
            <a:off x="-4189" y="714375"/>
            <a:ext cx="1588527" cy="507297"/>
          </a:xfrm>
          <a:custGeom>
            <a:rect b="b" l="l" r="r" t="t"/>
            <a:pathLst>
              <a:path extrusionOk="0" h="10000" w="9248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6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DDE6C3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97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1" name="Google Shape;11;p97"/>
            <p:cNvSpPr/>
            <p:nvPr/>
          </p:nvSpPr>
          <p:spPr>
            <a:xfrm>
              <a:off x="2487613" y="2284413"/>
              <a:ext cx="85725" cy="533400"/>
            </a:xfrm>
            <a:custGeom>
              <a:rect b="b" l="l" r="r" t="t"/>
              <a:pathLst>
                <a:path extrusionOk="0" h="136" w="22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97"/>
            <p:cNvSpPr/>
            <p:nvPr/>
          </p:nvSpPr>
          <p:spPr>
            <a:xfrm>
              <a:off x="2597151" y="2779713"/>
              <a:ext cx="550863" cy="1978025"/>
            </a:xfrm>
            <a:custGeom>
              <a:rect b="b" l="l" r="r" t="t"/>
              <a:pathLst>
                <a:path extrusionOk="0" h="504" w="14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97"/>
            <p:cNvSpPr/>
            <p:nvPr/>
          </p:nvSpPr>
          <p:spPr>
            <a:xfrm>
              <a:off x="3175001" y="4730750"/>
              <a:ext cx="519113" cy="1209675"/>
            </a:xfrm>
            <a:custGeom>
              <a:rect b="b" l="l" r="r" t="t"/>
              <a:pathLst>
                <a:path extrusionOk="0" h="308" w="132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97"/>
            <p:cNvSpPr/>
            <p:nvPr/>
          </p:nvSpPr>
          <p:spPr>
            <a:xfrm>
              <a:off x="3305176" y="5630863"/>
              <a:ext cx="146050" cy="309563"/>
            </a:xfrm>
            <a:custGeom>
              <a:rect b="b" l="l" r="r" t="t"/>
              <a:pathLst>
                <a:path extrusionOk="0" h="79" w="37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97"/>
            <p:cNvSpPr/>
            <p:nvPr/>
          </p:nvSpPr>
          <p:spPr>
            <a:xfrm>
              <a:off x="2573338" y="2817813"/>
              <a:ext cx="700088" cy="2835275"/>
            </a:xfrm>
            <a:custGeom>
              <a:rect b="b" l="l" r="r" t="t"/>
              <a:pathLst>
                <a:path extrusionOk="0" h="722" w="178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97"/>
            <p:cNvSpPr/>
            <p:nvPr/>
          </p:nvSpPr>
          <p:spPr>
            <a:xfrm>
              <a:off x="2506663" y="285750"/>
              <a:ext cx="90488" cy="2493963"/>
            </a:xfrm>
            <a:custGeom>
              <a:rect b="b" l="l" r="r" t="t"/>
              <a:pathLst>
                <a:path extrusionOk="0" h="635" w="23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97"/>
            <p:cNvSpPr/>
            <p:nvPr/>
          </p:nvSpPr>
          <p:spPr>
            <a:xfrm>
              <a:off x="2554288" y="2598738"/>
              <a:ext cx="66675" cy="420688"/>
            </a:xfrm>
            <a:custGeom>
              <a:rect b="b" l="l" r="r" t="t"/>
              <a:pathLst>
                <a:path extrusionOk="0" h="107" w="1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97"/>
            <p:cNvSpPr/>
            <p:nvPr/>
          </p:nvSpPr>
          <p:spPr>
            <a:xfrm>
              <a:off x="3143251" y="4757738"/>
              <a:ext cx="161925" cy="873125"/>
            </a:xfrm>
            <a:custGeom>
              <a:rect b="b" l="l" r="r" t="t"/>
              <a:pathLst>
                <a:path extrusionOk="0" h="222" w="41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97"/>
            <p:cNvSpPr/>
            <p:nvPr/>
          </p:nvSpPr>
          <p:spPr>
            <a:xfrm>
              <a:off x="3148013" y="1282700"/>
              <a:ext cx="1768475" cy="3448050"/>
            </a:xfrm>
            <a:custGeom>
              <a:rect b="b" l="l" r="r" t="t"/>
              <a:pathLst>
                <a:path extrusionOk="0" h="878" w="45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97"/>
            <p:cNvSpPr/>
            <p:nvPr/>
          </p:nvSpPr>
          <p:spPr>
            <a:xfrm>
              <a:off x="3273426" y="5653088"/>
              <a:ext cx="138113" cy="287338"/>
            </a:xfrm>
            <a:custGeom>
              <a:rect b="b" l="l" r="r" t="t"/>
              <a:pathLst>
                <a:path extrusionOk="0" h="73" w="35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97"/>
            <p:cNvSpPr/>
            <p:nvPr/>
          </p:nvSpPr>
          <p:spPr>
            <a:xfrm>
              <a:off x="3143251" y="4656138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97"/>
            <p:cNvSpPr/>
            <p:nvPr/>
          </p:nvSpPr>
          <p:spPr>
            <a:xfrm>
              <a:off x="3211513" y="5410200"/>
              <a:ext cx="203200" cy="530225"/>
            </a:xfrm>
            <a:custGeom>
              <a:rect b="b" l="l" r="r" t="t"/>
              <a:pathLst>
                <a:path extrusionOk="0" h="135" w="52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97"/>
          <p:cNvGrpSpPr/>
          <p:nvPr/>
        </p:nvGrpSpPr>
        <p:grpSpPr>
          <a:xfrm>
            <a:off x="27222" y="-786"/>
            <a:ext cx="2356674" cy="6854039"/>
            <a:chOff x="6627813" y="194833"/>
            <a:chExt cx="1952625" cy="5678918"/>
          </a:xfrm>
        </p:grpSpPr>
        <p:sp>
          <p:nvSpPr>
            <p:cNvPr id="24" name="Google Shape;24;p97"/>
            <p:cNvSpPr/>
            <p:nvPr/>
          </p:nvSpPr>
          <p:spPr>
            <a:xfrm>
              <a:off x="6627813" y="194833"/>
              <a:ext cx="409575" cy="3646488"/>
            </a:xfrm>
            <a:custGeom>
              <a:rect b="b" l="l" r="r" t="t"/>
              <a:pathLst>
                <a:path extrusionOk="0" h="920" w="103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97"/>
            <p:cNvSpPr/>
            <p:nvPr/>
          </p:nvSpPr>
          <p:spPr>
            <a:xfrm>
              <a:off x="7061201" y="3771900"/>
              <a:ext cx="350838" cy="1309688"/>
            </a:xfrm>
            <a:custGeom>
              <a:rect b="b" l="l" r="r" t="t"/>
              <a:pathLst>
                <a:path extrusionOk="0" h="330" w="88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97"/>
            <p:cNvSpPr/>
            <p:nvPr/>
          </p:nvSpPr>
          <p:spPr>
            <a:xfrm>
              <a:off x="7439026" y="5053013"/>
              <a:ext cx="357188" cy="820738"/>
            </a:xfrm>
            <a:custGeom>
              <a:rect b="b" l="l" r="r" t="t"/>
              <a:pathLst>
                <a:path extrusionOk="0" h="207" w="9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97"/>
            <p:cNvSpPr/>
            <p:nvPr/>
          </p:nvSpPr>
          <p:spPr>
            <a:xfrm>
              <a:off x="7037388" y="3811588"/>
              <a:ext cx="457200" cy="1852613"/>
            </a:xfrm>
            <a:custGeom>
              <a:rect b="b" l="l" r="r" t="t"/>
              <a:pathLst>
                <a:path extrusionOk="0" h="467" w="115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97"/>
            <p:cNvSpPr/>
            <p:nvPr/>
          </p:nvSpPr>
          <p:spPr>
            <a:xfrm>
              <a:off x="6992938" y="1263650"/>
              <a:ext cx="144463" cy="2508250"/>
            </a:xfrm>
            <a:custGeom>
              <a:rect b="b" l="l" r="r" t="t"/>
              <a:pathLst>
                <a:path extrusionOk="0" h="633" w="36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97"/>
            <p:cNvSpPr/>
            <p:nvPr/>
          </p:nvSpPr>
          <p:spPr>
            <a:xfrm>
              <a:off x="7526338" y="5640388"/>
              <a:ext cx="111125" cy="233363"/>
            </a:xfrm>
            <a:custGeom>
              <a:rect b="b" l="l" r="r" t="t"/>
              <a:pathLst>
                <a:path extrusionOk="0" h="59" w="28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97"/>
            <p:cNvSpPr/>
            <p:nvPr/>
          </p:nvSpPr>
          <p:spPr>
            <a:xfrm>
              <a:off x="7021513" y="3598863"/>
              <a:ext cx="68263" cy="423863"/>
            </a:xfrm>
            <a:custGeom>
              <a:rect b="b" l="l" r="r" t="t"/>
              <a:pathLst>
                <a:path extrusionOk="0" h="107" w="1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97"/>
            <p:cNvSpPr/>
            <p:nvPr/>
          </p:nvSpPr>
          <p:spPr>
            <a:xfrm>
              <a:off x="7412038" y="2801938"/>
              <a:ext cx="1168400" cy="2251075"/>
            </a:xfrm>
            <a:custGeom>
              <a:rect b="b" l="l" r="r" t="t"/>
              <a:pathLst>
                <a:path extrusionOk="0" h="568" w="294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97"/>
            <p:cNvSpPr/>
            <p:nvPr/>
          </p:nvSpPr>
          <p:spPr>
            <a:xfrm>
              <a:off x="7494588" y="5664200"/>
              <a:ext cx="100013" cy="209550"/>
            </a:xfrm>
            <a:custGeom>
              <a:rect b="b" l="l" r="r" t="t"/>
              <a:pathLst>
                <a:path extrusionOk="0" h="53" w="25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97"/>
            <p:cNvSpPr/>
            <p:nvPr/>
          </p:nvSpPr>
          <p:spPr>
            <a:xfrm>
              <a:off x="7412038" y="5081588"/>
              <a:ext cx="114300" cy="558800"/>
            </a:xfrm>
            <a:custGeom>
              <a:rect b="b" l="l" r="r" t="t"/>
              <a:pathLst>
                <a:path extrusionOk="0" h="141" w="29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97"/>
            <p:cNvSpPr/>
            <p:nvPr/>
          </p:nvSpPr>
          <p:spPr>
            <a:xfrm>
              <a:off x="7412038" y="4978400"/>
              <a:ext cx="31750" cy="188913"/>
            </a:xfrm>
            <a:custGeom>
              <a:rect b="b" l="l" r="r" t="t"/>
              <a:pathLst>
                <a:path extrusionOk="0" h="48" w="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97"/>
            <p:cNvSpPr/>
            <p:nvPr/>
          </p:nvSpPr>
          <p:spPr>
            <a:xfrm>
              <a:off x="7439026" y="5434013"/>
              <a:ext cx="174625" cy="439738"/>
            </a:xfrm>
            <a:custGeom>
              <a:rect b="b" l="l" r="r" t="t"/>
              <a:pathLst>
                <a:path extrusionOk="0" h="111" w="44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9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7"/>
          <p:cNvSpPr txBox="1"/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97"/>
          <p:cNvSpPr txBox="1"/>
          <p:nvPr>
            <p:ph idx="1" type="body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🠶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🠶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97"/>
          <p:cNvSpPr txBox="1"/>
          <p:nvPr>
            <p:ph idx="10" type="dt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97"/>
          <p:cNvSpPr txBox="1"/>
          <p:nvPr>
            <p:ph idx="11" type="ftr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Google Shape;41;p97"/>
          <p:cNvSpPr txBox="1"/>
          <p:nvPr>
            <p:ph idx="12" type="sldNum"/>
          </p:nvPr>
        </p:nvSpPr>
        <p:spPr>
          <a:xfrm>
            <a:off x="531812" y="787782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ai2.appinventor.mit.edu/" TargetMode="External"/><Relationship Id="rId4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jpg"/><Relationship Id="rId4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jpg"/><Relationship Id="rId4" Type="http://schemas.openxmlformats.org/officeDocument/2006/relationships/image" Target="../media/image73.jpg"/><Relationship Id="rId5" Type="http://schemas.openxmlformats.org/officeDocument/2006/relationships/image" Target="../media/image58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jpg"/><Relationship Id="rId4" Type="http://schemas.openxmlformats.org/officeDocument/2006/relationships/image" Target="../media/image55.jpg"/><Relationship Id="rId5" Type="http://schemas.openxmlformats.org/officeDocument/2006/relationships/image" Target="../media/image4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Relationship Id="rId4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Relationship Id="rId4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Relationship Id="rId4" Type="http://schemas.openxmlformats.org/officeDocument/2006/relationships/image" Target="../media/image7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9.png"/><Relationship Id="rId4" Type="http://schemas.openxmlformats.org/officeDocument/2006/relationships/image" Target="../media/image8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3.png"/><Relationship Id="rId4" Type="http://schemas.openxmlformats.org/officeDocument/2006/relationships/image" Target="../media/image10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2.png"/><Relationship Id="rId4" Type="http://schemas.openxmlformats.org/officeDocument/2006/relationships/image" Target="../media/image9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2.png"/><Relationship Id="rId4" Type="http://schemas.openxmlformats.org/officeDocument/2006/relationships/image" Target="../media/image10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5.png"/><Relationship Id="rId4" Type="http://schemas.openxmlformats.org/officeDocument/2006/relationships/image" Target="../media/image91.png"/><Relationship Id="rId5" Type="http://schemas.openxmlformats.org/officeDocument/2006/relationships/image" Target="../media/image9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://iot.appinventor.mit.edu/#/bluetoothle/bluetoothleintro" TargetMode="External"/><Relationship Id="rId4" Type="http://schemas.openxmlformats.org/officeDocument/2006/relationships/image" Target="../media/image10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0.png"/><Relationship Id="rId4" Type="http://schemas.openxmlformats.org/officeDocument/2006/relationships/image" Target="../media/image101.png"/><Relationship Id="rId5" Type="http://schemas.openxmlformats.org/officeDocument/2006/relationships/image" Target="../media/image10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5.png"/><Relationship Id="rId4" Type="http://schemas.openxmlformats.org/officeDocument/2006/relationships/image" Target="../media/image11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8.png"/><Relationship Id="rId4" Type="http://schemas.openxmlformats.org/officeDocument/2006/relationships/image" Target="../media/image111.png"/><Relationship Id="rId5" Type="http://schemas.openxmlformats.org/officeDocument/2006/relationships/image" Target="../media/image11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7.png"/><Relationship Id="rId4" Type="http://schemas.openxmlformats.org/officeDocument/2006/relationships/image" Target="../media/image112.png"/><Relationship Id="rId5" Type="http://schemas.openxmlformats.org/officeDocument/2006/relationships/image" Target="../media/image11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 txBox="1"/>
          <p:nvPr>
            <p:ph type="ctrTitle"/>
          </p:nvPr>
        </p:nvSpPr>
        <p:spPr>
          <a:xfrm>
            <a:off x="1876423" y="1277006"/>
            <a:ext cx="8791575" cy="18703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嵌入式系統設計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藍芽通訊</a:t>
            </a:r>
            <a:endParaRPr/>
          </a:p>
        </p:txBody>
      </p:sp>
      <p:sp>
        <p:nvSpPr>
          <p:cNvPr id="236" name="Google Shape;236;p10"/>
          <p:cNvSpPr txBox="1"/>
          <p:nvPr>
            <p:ph idx="1" type="body"/>
          </p:nvPr>
        </p:nvSpPr>
        <p:spPr>
          <a:xfrm>
            <a:off x="1844146" y="2190044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2F0F"/>
              </a:buClr>
              <a:buSzPts val="2800"/>
              <a:buFont typeface="Arial"/>
              <a:buChar char="•"/>
            </a:pPr>
            <a:r>
              <a:rPr lang="en-US" sz="2800">
                <a:latin typeface="Microsoft JhengHei"/>
                <a:ea typeface="Microsoft JhengHei"/>
                <a:cs typeface="Microsoft JhengHei"/>
                <a:sym typeface="Microsoft JhengHei"/>
              </a:rPr>
              <a:t>一種無線個人區域網 (WPAN)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0" marL="469900" rtl="0" algn="l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>
                <a:srgbClr val="A42F0F"/>
              </a:buClr>
              <a:buSzPts val="2800"/>
              <a:buFont typeface="Arial"/>
              <a:buChar char="•"/>
            </a:pPr>
            <a:r>
              <a:rPr lang="en-US" sz="2800">
                <a:latin typeface="Microsoft JhengHei"/>
                <a:ea typeface="Microsoft JhengHei"/>
                <a:cs typeface="Microsoft JhengHei"/>
                <a:sym typeface="Microsoft JhengHei"/>
              </a:rPr>
              <a:t>提供全球統一適用的短距離無線通訊能力</a:t>
            </a:r>
            <a:endParaRPr/>
          </a:p>
          <a:p>
            <a:pPr indent="-457200" lvl="0" marL="469900" rtl="0" algn="l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A42F0F"/>
              </a:buClr>
              <a:buSzPts val="2800"/>
              <a:buFont typeface="Arial"/>
              <a:buChar char="•"/>
            </a:pPr>
            <a:r>
              <a:rPr lang="en-US" sz="2800">
                <a:latin typeface="Microsoft JhengHei"/>
                <a:ea typeface="Microsoft JhengHei"/>
                <a:cs typeface="Microsoft JhengHei"/>
                <a:sym typeface="Microsoft JhengHei"/>
              </a:rPr>
              <a:t>10 公尺內可達720 kbps的傳送容量</a:t>
            </a:r>
            <a:endParaRPr/>
          </a:p>
          <a:p>
            <a:pPr indent="-457200" lvl="0" marL="469900" rtl="0" algn="l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A42F0F"/>
              </a:buClr>
              <a:buSzPts val="2800"/>
              <a:buFont typeface="Arial"/>
              <a:buChar char="•"/>
            </a:pPr>
            <a:r>
              <a:rPr lang="en-US" sz="2800">
                <a:latin typeface="Oi"/>
                <a:ea typeface="Oi"/>
                <a:cs typeface="Oi"/>
                <a:sym typeface="Oi"/>
              </a:rPr>
              <a:t>其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主控端或從端模式，出廠前</a:t>
            </a:r>
            <a:r>
              <a:rPr lang="en-US" sz="2800">
                <a:latin typeface="Oi"/>
                <a:ea typeface="Oi"/>
                <a:cs typeface="Oi"/>
                <a:sym typeface="Oi"/>
              </a:rPr>
              <a:t>已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設定好，不能更改</a:t>
            </a:r>
            <a:endParaRPr/>
          </a:p>
          <a:p>
            <a:pPr indent="-457200" lvl="0" marL="469900" rtl="0" algn="l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A42F0F"/>
              </a:buClr>
              <a:buSzPts val="28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市面上販售的通常是「從端」模式。</a:t>
            </a:r>
            <a:endParaRPr sz="2800"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Linkit自帶藍芽功能 為 低功耗藍芽4.2協定 相關程式與範例請見投影片補充教材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 txBox="1"/>
          <p:nvPr>
            <p:ph type="title"/>
          </p:nvPr>
        </p:nvSpPr>
        <p:spPr>
          <a:xfrm>
            <a:off x="457200" y="609600"/>
            <a:ext cx="10972800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Arduino嵌入式藍牙家電控制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(ATCommend)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901198" y="1987904"/>
            <a:ext cx="3417570" cy="928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所需實驗材料: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Bluetooth 一個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901198" y="4191000"/>
            <a:ext cx="4446863" cy="1859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接線方法:</a:t>
            </a:r>
            <a:endParaRPr/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HC-06 Tx		Rx(pin 2)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HC-06 Rx		Tx(pin 3)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HC-06 GND 	GND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HC-06 VCC		5V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4" name="Google Shape;24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987904"/>
            <a:ext cx="413385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"/>
          <p:cNvSpPr txBox="1"/>
          <p:nvPr>
            <p:ph type="title"/>
          </p:nvPr>
        </p:nvSpPr>
        <p:spPr>
          <a:xfrm>
            <a:off x="457200" y="609600"/>
            <a:ext cx="10972800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Arduino嵌入式藍牙家電控制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(ATCommend)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0" name="Google Shape;250;p12"/>
          <p:cNvSpPr txBox="1"/>
          <p:nvPr>
            <p:ph idx="1" type="body"/>
          </p:nvPr>
        </p:nvSpPr>
        <p:spPr>
          <a:xfrm>
            <a:off x="845127" y="1828800"/>
            <a:ext cx="10515600" cy="4918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06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將"AT_command"的程式碼燒進Arduino後，便可以利用序列埠監控視窗來 向HC-06下</a:t>
            </a:r>
            <a:r>
              <a:rPr b="0" lang="en-US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AT命令</a:t>
            </a:r>
            <a:r>
              <a:rPr lang="en-US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</a:t>
            </a:r>
            <a:r>
              <a:rPr b="0" lang="en-US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AT-command</a:t>
            </a:r>
            <a:r>
              <a:rPr lang="en-US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）。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部分命令種類如下：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57200" lvl="1" marL="469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42F0F"/>
              </a:buClr>
              <a:buSzPts val="1800"/>
              <a:buFont typeface="Arial"/>
              <a:buChar char="•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AT+VERSION：	檢視靭體的版本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469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A42F0F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457200" lvl="1" marL="46990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rgbClr val="A42F0F"/>
              </a:buClr>
              <a:buSzPts val="1800"/>
              <a:buFont typeface="Arial"/>
              <a:buChar char="•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AT+NAMExxxx：	將模組名稱改為「xxxx」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469900" rtl="0" algn="l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>
                <a:srgbClr val="A42F0F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457200" lvl="1" marL="46990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A42F0F"/>
              </a:buClr>
              <a:buSzPts val="1800"/>
              <a:buFont typeface="Arial"/>
              <a:buChar char="•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AT+PIN1234：	將連線密碼改為「1234」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342900" lvl="1" marL="469900" rtl="0" algn="l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>
                <a:srgbClr val="A42F0F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457200" lvl="1" marL="469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42F0F"/>
              </a:buClr>
              <a:buSzPts val="1800"/>
              <a:buFont typeface="Arial"/>
              <a:buChar char="•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AT+BAUD4：	將 baud rate 換為 9600 建議用9600</a:t>
            </a:r>
            <a:endParaRPr/>
          </a:p>
          <a:p>
            <a:pPr indent="-457200" lvl="1" marL="469900" rtl="0" algn="l">
              <a:spcBef>
                <a:spcPts val="400"/>
              </a:spcBef>
              <a:spcAft>
                <a:spcPts val="0"/>
              </a:spcAft>
              <a:buClr>
                <a:srgbClr val="A42F0F"/>
              </a:buClr>
              <a:buSzPts val="1800"/>
              <a:buFont typeface="Arial"/>
              <a:buChar char="•"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AT+BAUD8：	將 baud rate 換為 115200</a:t>
            </a:r>
            <a:endParaRPr/>
          </a:p>
          <a:p>
            <a:pPr indent="0" lvl="1" marL="12700" rtl="0" algn="l">
              <a:spcBef>
                <a:spcPts val="400"/>
              </a:spcBef>
              <a:spcAft>
                <a:spcPts val="0"/>
              </a:spcAft>
              <a:buClr>
                <a:srgbClr val="A42F0F"/>
              </a:buClr>
              <a:buSzPts val="1800"/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(可以只使用9600)如果使用BAUD8請也將程式碼修改成下圖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-457200" lvl="8" marL="3613150" rtl="0" algn="l">
              <a:spcBef>
                <a:spcPts val="400"/>
              </a:spcBef>
              <a:spcAft>
                <a:spcPts val="0"/>
              </a:spcAft>
              <a:buClr>
                <a:srgbClr val="A42F0F"/>
              </a:buClr>
              <a:buSzPts val="1400"/>
              <a:buFont typeface="Arial"/>
              <a:buChar char="•"/>
            </a:pPr>
            <a:r>
              <a:rPr lang="en-US" sz="1400">
                <a:latin typeface="Verdana"/>
                <a:ea typeface="Verdana"/>
                <a:cs typeface="Verdana"/>
                <a:sym typeface="Verdana"/>
              </a:rPr>
              <a:t>請不要設定超過115200</a:t>
            </a:r>
            <a:endParaRPr/>
          </a:p>
          <a:p>
            <a:pPr indent="-457200" lvl="8" marL="3613150" rtl="0" algn="l">
              <a:spcBef>
                <a:spcPts val="400"/>
              </a:spcBef>
              <a:spcAft>
                <a:spcPts val="0"/>
              </a:spcAft>
              <a:buClr>
                <a:srgbClr val="A42F0F"/>
              </a:buClr>
              <a:buSzPts val="1400"/>
              <a:buFont typeface="Arial"/>
              <a:buChar char="•"/>
            </a:pPr>
            <a:r>
              <a:rPr lang="en-US" sz="1400">
                <a:latin typeface="Verdana"/>
                <a:ea typeface="Verdana"/>
                <a:cs typeface="Verdana"/>
                <a:sym typeface="Verdana"/>
              </a:rPr>
              <a:t>因為雜訊非常多</a:t>
            </a:r>
            <a:endParaRPr/>
          </a:p>
          <a:p>
            <a:pPr indent="-342900" lvl="1" marL="469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42F0F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6948054" y="2359378"/>
            <a:ext cx="4690790" cy="997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065" marR="393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由於HC-06模組的AT指令不需要加上行結尾字元，所以序列埠監控視窗必須選擇「</a:t>
            </a:r>
            <a:r>
              <a:rPr b="0" lang="en-US" sz="16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沒有行結尾(NO line ending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」。 baud rate在一開始則 設為預設的</a:t>
            </a:r>
            <a:r>
              <a:rPr b="0" lang="en-US" sz="16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115200</a:t>
            </a:r>
            <a:r>
              <a:rPr lang="en-US" sz="1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。若設定成功模組將會回傳相對應的字串。</a:t>
            </a:r>
            <a:endParaRPr sz="16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2" name="Google Shape;2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2957" y="3501555"/>
            <a:ext cx="4797443" cy="3348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1411" y="5876925"/>
            <a:ext cx="3124200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/>
        </p:nvSpPr>
        <p:spPr>
          <a:xfrm>
            <a:off x="5571253" y="1594770"/>
            <a:ext cx="1364673" cy="314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藍芽pin</a:t>
            </a:r>
            <a:endParaRPr/>
          </a:p>
        </p:txBody>
      </p:sp>
      <p:sp>
        <p:nvSpPr>
          <p:cNvPr id="259" name="Google Shape;259;p13"/>
          <p:cNvSpPr txBox="1"/>
          <p:nvPr/>
        </p:nvSpPr>
        <p:spPr>
          <a:xfrm>
            <a:off x="4423065" y="3178125"/>
            <a:ext cx="1981200" cy="10150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800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設定藍芽包率   請依照給AT的設定選擇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0" name="Google Shape;260;p13"/>
          <p:cNvSpPr txBox="1"/>
          <p:nvPr/>
        </p:nvSpPr>
        <p:spPr>
          <a:xfrm>
            <a:off x="6242756" y="4362683"/>
            <a:ext cx="4609322" cy="41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如果有訊息從藍芽過來,顯示在監控窗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1" name="Google Shape;261;p13"/>
          <p:cNvSpPr txBox="1"/>
          <p:nvPr/>
        </p:nvSpPr>
        <p:spPr>
          <a:xfrm>
            <a:off x="6253589" y="5461671"/>
            <a:ext cx="3743325" cy="413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775">
            <a:spAutoFit/>
          </a:bodyPr>
          <a:lstStyle/>
          <a:p>
            <a:pPr indent="0" lvl="0" marL="920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把監控窗輸入的東西傳給藍芽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2" name="Google Shape;262;p13"/>
          <p:cNvSpPr txBox="1"/>
          <p:nvPr/>
        </p:nvSpPr>
        <p:spPr>
          <a:xfrm>
            <a:off x="1803400" y="1299532"/>
            <a:ext cx="3452676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#include &lt;SoftwareSerial.h&gt;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SoftwareSerial BT(2, 3); // rx, tx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char val;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setup()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Serial.begin(115200);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Serial.println("BT is ready!");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// HC-05，BT.begin(38400);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BT.begin(9600);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loop()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if (Serial.available())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val = Serial.read();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BT.print(val);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if (BT.available())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val = BT.read();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Serial.print(val);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13"/>
          <p:cNvSpPr txBox="1"/>
          <p:nvPr>
            <p:ph type="title"/>
          </p:nvPr>
        </p:nvSpPr>
        <p:spPr>
          <a:xfrm>
            <a:off x="457200" y="609600"/>
            <a:ext cx="10972800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Arduino嵌入式藍牙家電控制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(ATCommend)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4" name="Google Shape;2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5943" y="1594770"/>
            <a:ext cx="4375078" cy="149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/>
          <p:nvPr>
            <p:ph type="title"/>
          </p:nvPr>
        </p:nvSpPr>
        <p:spPr>
          <a:xfrm>
            <a:off x="457200" y="609600"/>
            <a:ext cx="10972800" cy="689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Arduino</a:t>
            </a:r>
            <a:r>
              <a:rPr lang="en-US" sz="4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嵌入式藍牙家電控制(ATCommend)</a:t>
            </a:r>
            <a:endParaRPr sz="4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0" name="Google Shape;2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28" y="3054666"/>
            <a:ext cx="49339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3200" y="2506406"/>
            <a:ext cx="5510779" cy="289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/>
          <p:nvPr>
            <p:ph type="title"/>
          </p:nvPr>
        </p:nvSpPr>
        <p:spPr>
          <a:xfrm>
            <a:off x="497840" y="609601"/>
            <a:ext cx="10553982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</a:t>
            </a:r>
            <a:r>
              <a:rPr lang="en-US" sz="4000"/>
              <a:t>(linkit部分)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7" name="Google Shape;277;p15"/>
          <p:cNvSpPr txBox="1"/>
          <p:nvPr/>
        </p:nvSpPr>
        <p:spPr>
          <a:xfrm>
            <a:off x="5425140" y="4715933"/>
            <a:ext cx="19223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接收到值開關LED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2057400" y="1106311"/>
            <a:ext cx="4425243" cy="5909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#include &lt;SoftwareSerial.h&gt;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SoftwareSerial BT(2, 3); // rx, tx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 val;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setup()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Serial.begin(115200);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Serial.println("BT is ready!");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// HC-05，BT.begin(38400);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BT.begin(9600);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pinMode(7,OUTPUT);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loop()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String data=(String)BT.read();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if (data==( "0"))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digitalWrite(7,HIGH);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Serial.println("ON");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}else if(data ==( "1")){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digitalWrite(7,LOW);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Serial.println("OFF");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delay(1000);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"/>
          <p:cNvSpPr txBox="1"/>
          <p:nvPr/>
        </p:nvSpPr>
        <p:spPr>
          <a:xfrm>
            <a:off x="1735835" y="1905000"/>
            <a:ext cx="4167504" cy="841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54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至Google 搜尋 App Inventor 2</a:t>
            </a:r>
            <a:endParaRPr sz="1800">
              <a:solidFill>
                <a:srgbClr val="40404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4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或直接進入 </a:t>
            </a:r>
            <a:r>
              <a:rPr lang="en-US" sz="1800" u="sng">
                <a:solidFill>
                  <a:srgbClr val="FA4917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ai2.appinventor.mit.edu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1735835" y="3011423"/>
            <a:ext cx="9105900" cy="333451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Google Shape;285;p16"/>
          <p:cNvSpPr txBox="1"/>
          <p:nvPr>
            <p:ph type="title"/>
          </p:nvPr>
        </p:nvSpPr>
        <p:spPr>
          <a:xfrm>
            <a:off x="497839" y="609601"/>
            <a:ext cx="11502250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</a:t>
            </a:r>
            <a:r>
              <a:rPr lang="en-US" sz="4000"/>
              <a:t>(linkit部分)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/>
        </p:nvSpPr>
        <p:spPr>
          <a:xfrm>
            <a:off x="2589276" y="2057400"/>
            <a:ext cx="242379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使用Google帳號登入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1" name="Google Shape;291;p17"/>
          <p:cNvSpPr/>
          <p:nvPr/>
        </p:nvSpPr>
        <p:spPr>
          <a:xfrm>
            <a:off x="2589276" y="2638042"/>
            <a:ext cx="6833616" cy="410870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17"/>
          <p:cNvSpPr txBox="1"/>
          <p:nvPr/>
        </p:nvSpPr>
        <p:spPr>
          <a:xfrm>
            <a:off x="497839" y="609601"/>
            <a:ext cx="11502250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solidFill>
                <a:srgbClr val="26262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/>
          <p:nvPr/>
        </p:nvSpPr>
        <p:spPr>
          <a:xfrm>
            <a:off x="2831338" y="2243454"/>
            <a:ext cx="19431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 </a:t>
            </a:r>
            <a:r>
              <a:rPr lang="en-US" sz="1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b="0" lang="en-US" sz="1800" u="sng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Allow</a:t>
            </a:r>
            <a:r>
              <a:rPr b="0" lang="en-US" sz="1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</a:t>
            </a:r>
            <a:endParaRPr sz="180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98" name="Google Shape;298;p18"/>
          <p:cNvGrpSpPr/>
          <p:nvPr/>
        </p:nvGrpSpPr>
        <p:grpSpPr>
          <a:xfrm>
            <a:off x="2855976" y="2842260"/>
            <a:ext cx="6120383" cy="3220212"/>
            <a:chOff x="2855976" y="2842260"/>
            <a:chExt cx="6120383" cy="3220212"/>
          </a:xfrm>
        </p:grpSpPr>
        <p:sp>
          <p:nvSpPr>
            <p:cNvPr id="299" name="Google Shape;299;p18"/>
            <p:cNvSpPr/>
            <p:nvPr/>
          </p:nvSpPr>
          <p:spPr>
            <a:xfrm>
              <a:off x="2855976" y="2842260"/>
              <a:ext cx="6120383" cy="322021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2928366" y="5302758"/>
              <a:ext cx="1152525" cy="504825"/>
            </a:xfrm>
            <a:custGeom>
              <a:rect b="b" l="l" r="r" t="t"/>
              <a:pathLst>
                <a:path extrusionOk="0" h="504825" w="1152525">
                  <a:moveTo>
                    <a:pt x="0" y="504443"/>
                  </a:moveTo>
                  <a:lnTo>
                    <a:pt x="1152144" y="504443"/>
                  </a:lnTo>
                  <a:lnTo>
                    <a:pt x="1152144" y="0"/>
                  </a:lnTo>
                  <a:lnTo>
                    <a:pt x="0" y="0"/>
                  </a:lnTo>
                  <a:lnTo>
                    <a:pt x="0" y="504443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01" name="Google Shape;301;p18"/>
          <p:cNvSpPr txBox="1"/>
          <p:nvPr>
            <p:ph type="title"/>
          </p:nvPr>
        </p:nvSpPr>
        <p:spPr>
          <a:xfrm>
            <a:off x="497839" y="609601"/>
            <a:ext cx="11366783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/>
          <p:nvPr/>
        </p:nvSpPr>
        <p:spPr>
          <a:xfrm>
            <a:off x="513079" y="2946656"/>
            <a:ext cx="4572000" cy="869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</a:t>
            </a:r>
            <a:endParaRPr sz="1800">
              <a:solidFill>
                <a:srgbClr val="40404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 </a:t>
            </a:r>
            <a:r>
              <a:rPr b="0" lang="en-US" sz="1800" u="sng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 Accept the </a:t>
            </a:r>
            <a:r>
              <a:rPr b="0" lang="en-US" sz="1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0" lang="en-US" sz="1800" u="sng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terms of service!</a:t>
            </a:r>
            <a:r>
              <a:rPr b="0" lang="en-US" sz="1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</a:t>
            </a:r>
            <a:endParaRPr sz="180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7" name="Google Shape;307;p19"/>
          <p:cNvSpPr/>
          <p:nvPr/>
        </p:nvSpPr>
        <p:spPr>
          <a:xfrm>
            <a:off x="4872228" y="1904999"/>
            <a:ext cx="7174992" cy="42626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19"/>
          <p:cNvSpPr txBox="1"/>
          <p:nvPr>
            <p:ph type="title"/>
          </p:nvPr>
        </p:nvSpPr>
        <p:spPr>
          <a:xfrm>
            <a:off x="497839" y="609601"/>
            <a:ext cx="1154938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/>
          <p:nvPr>
            <p:ph type="title"/>
          </p:nvPr>
        </p:nvSpPr>
        <p:spPr>
          <a:xfrm>
            <a:off x="1141413" y="618518"/>
            <a:ext cx="9905998" cy="953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LinkIt 7697</a:t>
            </a:r>
            <a:br>
              <a:rPr lang="en-US">
                <a:latin typeface="DFKai-SB"/>
                <a:ea typeface="DFKai-SB"/>
                <a:cs typeface="DFKai-SB"/>
                <a:sym typeface="DFKai-SB"/>
              </a:rPr>
            </a:br>
            <a:r>
              <a:rPr lang="en-US">
                <a:latin typeface="DFKai-SB"/>
                <a:ea typeface="DFKai-SB"/>
                <a:cs typeface="DFKai-SB"/>
                <a:sym typeface="DFKai-SB"/>
              </a:rPr>
              <a:t>腳位</a:t>
            </a:r>
            <a:endParaRPr/>
          </a:p>
        </p:txBody>
      </p:sp>
      <p:pic>
        <p:nvPicPr>
          <p:cNvPr id="179" name="Google Shape;1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388" y="1966644"/>
            <a:ext cx="11348366" cy="459427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"/>
          <p:cNvSpPr txBox="1"/>
          <p:nvPr/>
        </p:nvSpPr>
        <p:spPr>
          <a:xfrm>
            <a:off x="1600200" y="2628557"/>
            <a:ext cx="2856484" cy="2241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 Take Survey Later」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或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 Never Take Survey」</a:t>
            </a:r>
            <a:endParaRPr sz="180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14" name="Google Shape;314;p20"/>
          <p:cNvGrpSpPr/>
          <p:nvPr/>
        </p:nvGrpSpPr>
        <p:grpSpPr>
          <a:xfrm>
            <a:off x="5231891" y="1700782"/>
            <a:ext cx="6310884" cy="5052060"/>
            <a:chOff x="5231891" y="1700782"/>
            <a:chExt cx="6310884" cy="5052060"/>
          </a:xfrm>
        </p:grpSpPr>
        <p:sp>
          <p:nvSpPr>
            <p:cNvPr id="315" name="Google Shape;315;p20"/>
            <p:cNvSpPr/>
            <p:nvPr/>
          </p:nvSpPr>
          <p:spPr>
            <a:xfrm>
              <a:off x="5231891" y="1700782"/>
              <a:ext cx="6310884" cy="505206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7608569" y="4581906"/>
              <a:ext cx="1945005" cy="288290"/>
            </a:xfrm>
            <a:custGeom>
              <a:rect b="b" l="l" r="r" t="t"/>
              <a:pathLst>
                <a:path extrusionOk="0" h="288289" w="1945004">
                  <a:moveTo>
                    <a:pt x="0" y="288036"/>
                  </a:moveTo>
                  <a:lnTo>
                    <a:pt x="1944624" y="288036"/>
                  </a:lnTo>
                  <a:lnTo>
                    <a:pt x="1944624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17" name="Google Shape;317;p20"/>
          <p:cNvSpPr txBox="1"/>
          <p:nvPr/>
        </p:nvSpPr>
        <p:spPr>
          <a:xfrm>
            <a:off x="497839" y="609601"/>
            <a:ext cx="1154938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solidFill>
                <a:srgbClr val="26262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/>
          <p:nvPr/>
        </p:nvSpPr>
        <p:spPr>
          <a:xfrm>
            <a:off x="1600200" y="2362200"/>
            <a:ext cx="2835910" cy="2394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勾選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「Do Not Show Again」</a:t>
            </a:r>
            <a:endParaRPr b="0" sz="180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</a:t>
            </a:r>
            <a:endParaRPr sz="1800">
              <a:solidFill>
                <a:srgbClr val="40404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b="0" lang="en-US" sz="1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Continue</a:t>
            </a:r>
            <a:r>
              <a:rPr lang="en-US" sz="180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</a:t>
            </a:r>
            <a:endParaRPr/>
          </a:p>
        </p:txBody>
      </p:sp>
      <p:sp>
        <p:nvSpPr>
          <p:cNvPr id="323" name="Google Shape;323;p21"/>
          <p:cNvSpPr/>
          <p:nvPr/>
        </p:nvSpPr>
        <p:spPr>
          <a:xfrm>
            <a:off x="5448300" y="1898904"/>
            <a:ext cx="6085332" cy="45476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21"/>
          <p:cNvSpPr txBox="1"/>
          <p:nvPr>
            <p:ph type="title"/>
          </p:nvPr>
        </p:nvSpPr>
        <p:spPr>
          <a:xfrm>
            <a:off x="497839" y="609599"/>
            <a:ext cx="113893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/>
          <p:nvPr/>
        </p:nvSpPr>
        <p:spPr>
          <a:xfrm>
            <a:off x="1066800" y="1981200"/>
            <a:ext cx="295719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App Inventor 2操作介面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0" name="Google Shape;330;p22"/>
          <p:cNvSpPr/>
          <p:nvPr/>
        </p:nvSpPr>
        <p:spPr>
          <a:xfrm>
            <a:off x="1066800" y="2590800"/>
            <a:ext cx="10300716" cy="39441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p22"/>
          <p:cNvSpPr txBox="1"/>
          <p:nvPr>
            <p:ph type="title"/>
          </p:nvPr>
        </p:nvSpPr>
        <p:spPr>
          <a:xfrm>
            <a:off x="497839" y="609600"/>
            <a:ext cx="116941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/>
          <p:nvPr/>
        </p:nvSpPr>
        <p:spPr>
          <a:xfrm>
            <a:off x="1066800" y="2514600"/>
            <a:ext cx="10526268" cy="27020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23"/>
          <p:cNvSpPr txBox="1"/>
          <p:nvPr>
            <p:ph type="title"/>
          </p:nvPr>
        </p:nvSpPr>
        <p:spPr>
          <a:xfrm>
            <a:off x="497839" y="609600"/>
            <a:ext cx="116941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38" name="Google Shape;338;p23"/>
          <p:cNvSpPr txBox="1"/>
          <p:nvPr/>
        </p:nvSpPr>
        <p:spPr>
          <a:xfrm>
            <a:off x="1066800" y="1981200"/>
            <a:ext cx="295719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在紅框處可以更改語</a:t>
            </a:r>
            <a:endParaRPr sz="1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4"/>
          <p:cNvGrpSpPr/>
          <p:nvPr/>
        </p:nvGrpSpPr>
        <p:grpSpPr>
          <a:xfrm>
            <a:off x="3832432" y="1447800"/>
            <a:ext cx="6303380" cy="5047191"/>
            <a:chOff x="3521964" y="1905000"/>
            <a:chExt cx="5138928" cy="4114800"/>
          </a:xfrm>
        </p:grpSpPr>
        <p:sp>
          <p:nvSpPr>
            <p:cNvPr id="344" name="Google Shape;344;p24"/>
            <p:cNvSpPr/>
            <p:nvPr/>
          </p:nvSpPr>
          <p:spPr>
            <a:xfrm>
              <a:off x="3521964" y="1905000"/>
              <a:ext cx="5138928" cy="4114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3522726" y="2521458"/>
              <a:ext cx="629920" cy="260985"/>
            </a:xfrm>
            <a:custGeom>
              <a:rect b="b" l="l" r="r" t="t"/>
              <a:pathLst>
                <a:path extrusionOk="0" h="260985" w="629920">
                  <a:moveTo>
                    <a:pt x="0" y="260603"/>
                  </a:moveTo>
                  <a:lnTo>
                    <a:pt x="629412" y="260603"/>
                  </a:lnTo>
                  <a:lnTo>
                    <a:pt x="629412" y="0"/>
                  </a:lnTo>
                  <a:lnTo>
                    <a:pt x="0" y="0"/>
                  </a:lnTo>
                  <a:lnTo>
                    <a:pt x="0" y="260603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46" name="Google Shape;346;p24"/>
          <p:cNvSpPr txBox="1"/>
          <p:nvPr/>
        </p:nvSpPr>
        <p:spPr>
          <a:xfrm>
            <a:off x="1676400" y="3352800"/>
            <a:ext cx="1775032" cy="50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新增專案</a:t>
            </a:r>
            <a:endParaRPr/>
          </a:p>
        </p:txBody>
      </p:sp>
      <p:sp>
        <p:nvSpPr>
          <p:cNvPr id="347" name="Google Shape;347;p24"/>
          <p:cNvSpPr txBox="1"/>
          <p:nvPr>
            <p:ph type="title"/>
          </p:nvPr>
        </p:nvSpPr>
        <p:spPr>
          <a:xfrm>
            <a:off x="497839" y="609600"/>
            <a:ext cx="115925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/>
        </p:nvSpPr>
        <p:spPr>
          <a:xfrm>
            <a:off x="1632906" y="3352800"/>
            <a:ext cx="1796094" cy="50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專案名稱</a:t>
            </a:r>
            <a:endParaRPr/>
          </a:p>
        </p:txBody>
      </p:sp>
      <p:grpSp>
        <p:nvGrpSpPr>
          <p:cNvPr id="353" name="Google Shape;353;p25"/>
          <p:cNvGrpSpPr/>
          <p:nvPr/>
        </p:nvGrpSpPr>
        <p:grpSpPr>
          <a:xfrm>
            <a:off x="3810000" y="1371600"/>
            <a:ext cx="6552736" cy="5245808"/>
            <a:chOff x="4908803" y="912875"/>
            <a:chExt cx="7174992" cy="5743956"/>
          </a:xfrm>
        </p:grpSpPr>
        <p:sp>
          <p:nvSpPr>
            <p:cNvPr id="354" name="Google Shape;354;p25"/>
            <p:cNvSpPr/>
            <p:nvPr/>
          </p:nvSpPr>
          <p:spPr>
            <a:xfrm>
              <a:off x="4908803" y="912875"/>
              <a:ext cx="7174992" cy="574395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7593329" y="3541013"/>
              <a:ext cx="1853564" cy="925194"/>
            </a:xfrm>
            <a:custGeom>
              <a:rect b="b" l="l" r="r" t="t"/>
              <a:pathLst>
                <a:path extrusionOk="0" h="925195" w="1853565">
                  <a:moveTo>
                    <a:pt x="0" y="411480"/>
                  </a:moveTo>
                  <a:lnTo>
                    <a:pt x="1853183" y="411480"/>
                  </a:lnTo>
                  <a:lnTo>
                    <a:pt x="1853183" y="0"/>
                  </a:lnTo>
                  <a:lnTo>
                    <a:pt x="0" y="0"/>
                  </a:lnTo>
                  <a:lnTo>
                    <a:pt x="0" y="411480"/>
                  </a:lnTo>
                  <a:close/>
                </a:path>
                <a:path extrusionOk="0" h="925195" w="1853565">
                  <a:moveTo>
                    <a:pt x="1147572" y="925068"/>
                  </a:moveTo>
                  <a:lnTo>
                    <a:pt x="1507236" y="925068"/>
                  </a:lnTo>
                  <a:lnTo>
                    <a:pt x="1507236" y="708660"/>
                  </a:lnTo>
                  <a:lnTo>
                    <a:pt x="1147572" y="708660"/>
                  </a:lnTo>
                  <a:lnTo>
                    <a:pt x="1147572" y="925068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56" name="Google Shape;356;p25"/>
          <p:cNvSpPr txBox="1"/>
          <p:nvPr>
            <p:ph type="title"/>
          </p:nvPr>
        </p:nvSpPr>
        <p:spPr>
          <a:xfrm>
            <a:off x="497839" y="609600"/>
            <a:ext cx="11423228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/>
          <p:nvPr/>
        </p:nvSpPr>
        <p:spPr>
          <a:xfrm>
            <a:off x="3744468" y="1371600"/>
            <a:ext cx="6618732" cy="52986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26"/>
          <p:cNvSpPr txBox="1"/>
          <p:nvPr>
            <p:ph type="title"/>
          </p:nvPr>
        </p:nvSpPr>
        <p:spPr>
          <a:xfrm>
            <a:off x="497839" y="609600"/>
            <a:ext cx="11536117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3" name="Google Shape;363;p26"/>
          <p:cNvSpPr txBox="1"/>
          <p:nvPr/>
        </p:nvSpPr>
        <p:spPr>
          <a:xfrm>
            <a:off x="945387" y="3276600"/>
            <a:ext cx="2778761" cy="50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完成後的畫面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/>
        </p:nvSpPr>
        <p:spPr>
          <a:xfrm>
            <a:off x="816779" y="2590800"/>
            <a:ext cx="2590800" cy="17491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拖拉ListPicker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一個容器，存放一連串的資料</a:t>
            </a:r>
            <a:endParaRPr/>
          </a:p>
        </p:txBody>
      </p:sp>
      <p:grpSp>
        <p:nvGrpSpPr>
          <p:cNvPr id="369" name="Google Shape;369;p27"/>
          <p:cNvGrpSpPr/>
          <p:nvPr/>
        </p:nvGrpSpPr>
        <p:grpSpPr>
          <a:xfrm>
            <a:off x="3505200" y="1280164"/>
            <a:ext cx="7604758" cy="5437268"/>
            <a:chOff x="5108446" y="723899"/>
            <a:chExt cx="8579369" cy="6134097"/>
          </a:xfrm>
        </p:grpSpPr>
        <p:sp>
          <p:nvSpPr>
            <p:cNvPr id="370" name="Google Shape;370;p27"/>
            <p:cNvSpPr/>
            <p:nvPr/>
          </p:nvSpPr>
          <p:spPr>
            <a:xfrm>
              <a:off x="5108446" y="723899"/>
              <a:ext cx="6533388" cy="613409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1" name="Google Shape;371;p27"/>
            <p:cNvSpPr txBox="1"/>
            <p:nvPr/>
          </p:nvSpPr>
          <p:spPr>
            <a:xfrm>
              <a:off x="11734772" y="5984991"/>
              <a:ext cx="1953043" cy="570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修改文字</a:t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5109209" y="2384298"/>
              <a:ext cx="6243955" cy="4041775"/>
            </a:xfrm>
            <a:custGeom>
              <a:rect b="b" l="l" r="r" t="t"/>
              <a:pathLst>
                <a:path extrusionOk="0" h="4041775" w="6243955">
                  <a:moveTo>
                    <a:pt x="0" y="158496"/>
                  </a:moveTo>
                  <a:lnTo>
                    <a:pt x="1181100" y="158496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8496"/>
                  </a:lnTo>
                  <a:close/>
                </a:path>
                <a:path extrusionOk="0" h="4041775" w="6243955">
                  <a:moveTo>
                    <a:pt x="5062728" y="4041648"/>
                  </a:moveTo>
                  <a:lnTo>
                    <a:pt x="6243828" y="4041648"/>
                  </a:lnTo>
                  <a:lnTo>
                    <a:pt x="6243828" y="3771900"/>
                  </a:lnTo>
                  <a:lnTo>
                    <a:pt x="5062728" y="3771900"/>
                  </a:lnTo>
                  <a:lnTo>
                    <a:pt x="5062728" y="4041648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73" name="Google Shape;373;p27"/>
          <p:cNvSpPr txBox="1"/>
          <p:nvPr>
            <p:ph type="title"/>
          </p:nvPr>
        </p:nvSpPr>
        <p:spPr>
          <a:xfrm>
            <a:off x="554284" y="657878"/>
            <a:ext cx="11637716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8"/>
          <p:cNvGrpSpPr/>
          <p:nvPr/>
        </p:nvGrpSpPr>
        <p:grpSpPr>
          <a:xfrm>
            <a:off x="4162232" y="1328918"/>
            <a:ext cx="5858082" cy="5443764"/>
            <a:chOff x="5540502" y="624838"/>
            <a:chExt cx="6582918" cy="6117336"/>
          </a:xfrm>
        </p:grpSpPr>
        <p:sp>
          <p:nvSpPr>
            <p:cNvPr id="379" name="Google Shape;379;p28"/>
            <p:cNvSpPr/>
            <p:nvPr/>
          </p:nvSpPr>
          <p:spPr>
            <a:xfrm>
              <a:off x="5606796" y="624838"/>
              <a:ext cx="6516624" cy="611733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540502" y="3550158"/>
              <a:ext cx="1082040" cy="230504"/>
            </a:xfrm>
            <a:custGeom>
              <a:rect b="b" l="l" r="r" t="t"/>
              <a:pathLst>
                <a:path extrusionOk="0" h="230504" w="1082040">
                  <a:moveTo>
                    <a:pt x="0" y="230123"/>
                  </a:moveTo>
                  <a:lnTo>
                    <a:pt x="1082040" y="230123"/>
                  </a:lnTo>
                  <a:lnTo>
                    <a:pt x="1082040" y="0"/>
                  </a:lnTo>
                  <a:lnTo>
                    <a:pt x="0" y="0"/>
                  </a:lnTo>
                  <a:lnTo>
                    <a:pt x="0" y="230123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81" name="Google Shape;381;p28"/>
          <p:cNvSpPr txBox="1"/>
          <p:nvPr/>
        </p:nvSpPr>
        <p:spPr>
          <a:xfrm>
            <a:off x="702360" y="2530827"/>
            <a:ext cx="2955240" cy="1736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拖拉BluetoothClient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一個通訊協定</a:t>
            </a:r>
            <a:endParaRPr/>
          </a:p>
        </p:txBody>
      </p:sp>
      <p:sp>
        <p:nvSpPr>
          <p:cNvPr id="382" name="Google Shape;382;p28"/>
          <p:cNvSpPr txBox="1"/>
          <p:nvPr>
            <p:ph type="title"/>
          </p:nvPr>
        </p:nvSpPr>
        <p:spPr>
          <a:xfrm>
            <a:off x="497839" y="609600"/>
            <a:ext cx="116941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29"/>
          <p:cNvGrpSpPr/>
          <p:nvPr/>
        </p:nvGrpSpPr>
        <p:grpSpPr>
          <a:xfrm>
            <a:off x="4210017" y="1371600"/>
            <a:ext cx="5772077" cy="5418633"/>
            <a:chOff x="5050535" y="217931"/>
            <a:chExt cx="6918959" cy="6495288"/>
          </a:xfrm>
        </p:grpSpPr>
        <p:sp>
          <p:nvSpPr>
            <p:cNvPr id="388" name="Google Shape;388;p29"/>
            <p:cNvSpPr/>
            <p:nvPr/>
          </p:nvSpPr>
          <p:spPr>
            <a:xfrm>
              <a:off x="5050535" y="217931"/>
              <a:ext cx="6918959" cy="649528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5051297" y="1756409"/>
              <a:ext cx="792480" cy="195580"/>
            </a:xfrm>
            <a:custGeom>
              <a:rect b="b" l="l" r="r" t="t"/>
              <a:pathLst>
                <a:path extrusionOk="0" h="195580" w="792479">
                  <a:moveTo>
                    <a:pt x="0" y="195072"/>
                  </a:moveTo>
                  <a:lnTo>
                    <a:pt x="792479" y="195072"/>
                  </a:lnTo>
                  <a:lnTo>
                    <a:pt x="792479" y="0"/>
                  </a:lnTo>
                  <a:lnTo>
                    <a:pt x="0" y="0"/>
                  </a:lnTo>
                  <a:lnTo>
                    <a:pt x="0" y="195072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90" name="Google Shape;390;p29"/>
          <p:cNvSpPr txBox="1"/>
          <p:nvPr/>
        </p:nvSpPr>
        <p:spPr>
          <a:xfrm>
            <a:off x="762000" y="2819400"/>
            <a:ext cx="2879040" cy="1490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拖拉button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可以觸發事件</a:t>
            </a:r>
            <a:endParaRPr/>
          </a:p>
        </p:txBody>
      </p:sp>
      <p:sp>
        <p:nvSpPr>
          <p:cNvPr id="391" name="Google Shape;391;p29"/>
          <p:cNvSpPr txBox="1"/>
          <p:nvPr>
            <p:ph type="title"/>
          </p:nvPr>
        </p:nvSpPr>
        <p:spPr>
          <a:xfrm>
            <a:off x="497839" y="609600"/>
            <a:ext cx="116941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/>
          <p:nvPr>
            <p:ph type="title"/>
          </p:nvPr>
        </p:nvSpPr>
        <p:spPr>
          <a:xfrm>
            <a:off x="1141413" y="618518"/>
            <a:ext cx="9905998" cy="953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 Grove腳位</a:t>
            </a:r>
            <a:endParaRPr/>
          </a:p>
        </p:txBody>
      </p:sp>
      <p:sp>
        <p:nvSpPr>
          <p:cNvPr id="186" name="Google Shape;186;p3"/>
          <p:cNvSpPr txBox="1"/>
          <p:nvPr>
            <p:ph idx="1" type="body"/>
          </p:nvPr>
        </p:nvSpPr>
        <p:spPr>
          <a:xfrm>
            <a:off x="645305" y="1493992"/>
            <a:ext cx="3418697" cy="4095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本圖表示 Grove 連接埠對應到 LinkIt 7697 的 pin 針腳</a:t>
            </a:r>
            <a:endParaRPr/>
          </a:p>
        </p:txBody>
      </p:sp>
      <p:pic>
        <p:nvPicPr>
          <p:cNvPr descr="https://docs.labs.mediatek.com/linkit-7697-blocklyduino/files/12880112/12880123/1/1498097176623/image2017-6-22+10%3A10%3A9.png" id="187" name="Google Shape;18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2026" y="2154237"/>
            <a:ext cx="843915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/>
          <p:nvPr/>
        </p:nvSpPr>
        <p:spPr>
          <a:xfrm>
            <a:off x="582168" y="1368552"/>
            <a:ext cx="9582912" cy="51617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p30"/>
          <p:cNvSpPr txBox="1"/>
          <p:nvPr/>
        </p:nvSpPr>
        <p:spPr>
          <a:xfrm>
            <a:off x="10244582" y="5540068"/>
            <a:ext cx="2011680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7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打勾取消把按鍵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7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隱藏起來，直到通訊成功後才顯示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8" name="Google Shape;398;p30"/>
          <p:cNvSpPr/>
          <p:nvPr/>
        </p:nvSpPr>
        <p:spPr>
          <a:xfrm>
            <a:off x="8905493" y="5336285"/>
            <a:ext cx="791210" cy="952500"/>
          </a:xfrm>
          <a:custGeom>
            <a:rect b="b" l="l" r="r" t="t"/>
            <a:pathLst>
              <a:path extrusionOk="0" h="952500" w="791209">
                <a:moveTo>
                  <a:pt x="0" y="245363"/>
                </a:moveTo>
                <a:lnTo>
                  <a:pt x="790955" y="245363"/>
                </a:lnTo>
                <a:lnTo>
                  <a:pt x="790955" y="0"/>
                </a:lnTo>
                <a:lnTo>
                  <a:pt x="0" y="0"/>
                </a:lnTo>
                <a:lnTo>
                  <a:pt x="0" y="245363"/>
                </a:lnTo>
                <a:close/>
              </a:path>
              <a:path extrusionOk="0" h="952500" w="791209">
                <a:moveTo>
                  <a:pt x="89915" y="952500"/>
                </a:moveTo>
                <a:lnTo>
                  <a:pt x="377951" y="952500"/>
                </a:lnTo>
                <a:lnTo>
                  <a:pt x="377951" y="737615"/>
                </a:lnTo>
                <a:lnTo>
                  <a:pt x="89915" y="737615"/>
                </a:lnTo>
                <a:lnTo>
                  <a:pt x="89915" y="952500"/>
                </a:lnTo>
                <a:close/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p30"/>
          <p:cNvSpPr txBox="1"/>
          <p:nvPr>
            <p:ph type="title"/>
          </p:nvPr>
        </p:nvSpPr>
        <p:spPr>
          <a:xfrm>
            <a:off x="497839" y="609600"/>
            <a:ext cx="11615139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0" name="Google Shape;400;p30"/>
          <p:cNvSpPr txBox="1"/>
          <p:nvPr/>
        </p:nvSpPr>
        <p:spPr>
          <a:xfrm>
            <a:off x="7351774" y="5227499"/>
            <a:ext cx="24841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修改文字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/>
          <p:nvPr/>
        </p:nvSpPr>
        <p:spPr>
          <a:xfrm>
            <a:off x="595884" y="1371600"/>
            <a:ext cx="9462516" cy="50977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p31"/>
          <p:cNvSpPr txBox="1"/>
          <p:nvPr/>
        </p:nvSpPr>
        <p:spPr>
          <a:xfrm>
            <a:off x="10508742" y="1485900"/>
            <a:ext cx="1483360" cy="997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完成後的畫面</a:t>
            </a:r>
            <a:endParaRPr/>
          </a:p>
        </p:txBody>
      </p:sp>
      <p:sp>
        <p:nvSpPr>
          <p:cNvPr id="407" name="Google Shape;407;p31"/>
          <p:cNvSpPr txBox="1"/>
          <p:nvPr>
            <p:ph type="title"/>
          </p:nvPr>
        </p:nvSpPr>
        <p:spPr>
          <a:xfrm>
            <a:off x="497839" y="609600"/>
            <a:ext cx="115925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10244582" y="5540068"/>
            <a:ext cx="2011680" cy="1166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7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打勾取消把按鍵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7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隱藏起來，直到通訊成功後才顯示</a:t>
            </a:r>
            <a:endParaRPr sz="2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2"/>
          <p:cNvGrpSpPr/>
          <p:nvPr/>
        </p:nvGrpSpPr>
        <p:grpSpPr>
          <a:xfrm>
            <a:off x="2057400" y="1371600"/>
            <a:ext cx="5838450" cy="5339155"/>
            <a:chOff x="1908048" y="1382267"/>
            <a:chExt cx="5987796" cy="5475729"/>
          </a:xfrm>
        </p:grpSpPr>
        <p:sp>
          <p:nvSpPr>
            <p:cNvPr id="414" name="Google Shape;414;p32"/>
            <p:cNvSpPr/>
            <p:nvPr/>
          </p:nvSpPr>
          <p:spPr>
            <a:xfrm>
              <a:off x="1908048" y="1382267"/>
              <a:ext cx="5987796" cy="547572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378490" y="2127289"/>
              <a:ext cx="416796" cy="270917"/>
            </a:xfrm>
            <a:custGeom>
              <a:rect b="b" l="l" r="r" t="t"/>
              <a:pathLst>
                <a:path extrusionOk="0" h="288289" w="288290">
                  <a:moveTo>
                    <a:pt x="0" y="288036"/>
                  </a:moveTo>
                  <a:lnTo>
                    <a:pt x="288035" y="288036"/>
                  </a:lnTo>
                  <a:lnTo>
                    <a:pt x="288035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</a:pathLst>
            </a:custGeom>
            <a:noFill/>
            <a:ln cap="flat" cmpd="sng" w="38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16" name="Google Shape;416;p32"/>
          <p:cNvSpPr txBox="1"/>
          <p:nvPr/>
        </p:nvSpPr>
        <p:spPr>
          <a:xfrm>
            <a:off x="8001000" y="2098040"/>
            <a:ext cx="3124200" cy="50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進入程式邏輯</a:t>
            </a:r>
            <a:endParaRPr/>
          </a:p>
        </p:txBody>
      </p:sp>
      <p:sp>
        <p:nvSpPr>
          <p:cNvPr id="417" name="Google Shape;417;p32"/>
          <p:cNvSpPr txBox="1"/>
          <p:nvPr>
            <p:ph type="title"/>
          </p:nvPr>
        </p:nvSpPr>
        <p:spPr>
          <a:xfrm>
            <a:off x="497839" y="609600"/>
            <a:ext cx="11874783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33"/>
          <p:cNvGrpSpPr/>
          <p:nvPr/>
        </p:nvGrpSpPr>
        <p:grpSpPr>
          <a:xfrm>
            <a:off x="2936240" y="1828800"/>
            <a:ext cx="8782812" cy="4732020"/>
            <a:chOff x="2083307" y="1886711"/>
            <a:chExt cx="8782812" cy="4732020"/>
          </a:xfrm>
        </p:grpSpPr>
        <p:sp>
          <p:nvSpPr>
            <p:cNvPr id="423" name="Google Shape;423;p33"/>
            <p:cNvSpPr/>
            <p:nvPr/>
          </p:nvSpPr>
          <p:spPr>
            <a:xfrm>
              <a:off x="2083307" y="1886711"/>
              <a:ext cx="8782812" cy="47320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2198369" y="3213353"/>
              <a:ext cx="2278380" cy="909955"/>
            </a:xfrm>
            <a:custGeom>
              <a:rect b="b" l="l" r="r" t="t"/>
              <a:pathLst>
                <a:path extrusionOk="0" h="909954" w="2278379">
                  <a:moveTo>
                    <a:pt x="0" y="909828"/>
                  </a:moveTo>
                  <a:lnTo>
                    <a:pt x="790956" y="909828"/>
                  </a:lnTo>
                  <a:lnTo>
                    <a:pt x="790956" y="629412"/>
                  </a:lnTo>
                  <a:lnTo>
                    <a:pt x="0" y="629412"/>
                  </a:lnTo>
                  <a:lnTo>
                    <a:pt x="0" y="909828"/>
                  </a:lnTo>
                  <a:close/>
                </a:path>
                <a:path extrusionOk="0" h="909954" w="2278379">
                  <a:moveTo>
                    <a:pt x="1053083" y="359663"/>
                  </a:moveTo>
                  <a:lnTo>
                    <a:pt x="2278380" y="359663"/>
                  </a:lnTo>
                  <a:lnTo>
                    <a:pt x="2278380" y="0"/>
                  </a:lnTo>
                  <a:lnTo>
                    <a:pt x="1053083" y="0"/>
                  </a:lnTo>
                  <a:lnTo>
                    <a:pt x="1053083" y="359663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25" name="Google Shape;425;p33"/>
          <p:cNvSpPr txBox="1"/>
          <p:nvPr/>
        </p:nvSpPr>
        <p:spPr>
          <a:xfrm>
            <a:off x="324992" y="3276600"/>
            <a:ext cx="2668779" cy="1119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just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在程式執行前把所有可連線的藍牙設定在ListPicker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6" name="Google Shape;426;p33"/>
          <p:cNvSpPr txBox="1"/>
          <p:nvPr>
            <p:ph type="title"/>
          </p:nvPr>
        </p:nvSpPr>
        <p:spPr>
          <a:xfrm>
            <a:off x="497839" y="609600"/>
            <a:ext cx="11502250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4"/>
          <p:cNvGrpSpPr/>
          <p:nvPr/>
        </p:nvGrpSpPr>
        <p:grpSpPr>
          <a:xfrm>
            <a:off x="1714500" y="1659635"/>
            <a:ext cx="9108948" cy="4907280"/>
            <a:chOff x="1714500" y="1659635"/>
            <a:chExt cx="9108948" cy="4907280"/>
          </a:xfrm>
        </p:grpSpPr>
        <p:sp>
          <p:nvSpPr>
            <p:cNvPr id="432" name="Google Shape;432;p34"/>
            <p:cNvSpPr/>
            <p:nvPr/>
          </p:nvSpPr>
          <p:spPr>
            <a:xfrm>
              <a:off x="1714500" y="1659635"/>
              <a:ext cx="9108948" cy="490728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1838705" y="3809237"/>
              <a:ext cx="2705100" cy="2072639"/>
            </a:xfrm>
            <a:custGeom>
              <a:rect b="b" l="l" r="r" t="t"/>
              <a:pathLst>
                <a:path extrusionOk="0" h="2072639" w="2705100">
                  <a:moveTo>
                    <a:pt x="0" y="224028"/>
                  </a:moveTo>
                  <a:lnTo>
                    <a:pt x="944880" y="224028"/>
                  </a:lnTo>
                  <a:lnTo>
                    <a:pt x="944880" y="0"/>
                  </a:lnTo>
                  <a:lnTo>
                    <a:pt x="0" y="0"/>
                  </a:lnTo>
                  <a:lnTo>
                    <a:pt x="0" y="224028"/>
                  </a:lnTo>
                  <a:close/>
                </a:path>
                <a:path extrusionOk="0" h="2072639" w="2705100">
                  <a:moveTo>
                    <a:pt x="1072895" y="2072639"/>
                  </a:moveTo>
                  <a:lnTo>
                    <a:pt x="2705099" y="2072639"/>
                  </a:lnTo>
                  <a:lnTo>
                    <a:pt x="2705099" y="1917192"/>
                  </a:lnTo>
                  <a:lnTo>
                    <a:pt x="1072895" y="1917192"/>
                  </a:lnTo>
                  <a:lnTo>
                    <a:pt x="1072895" y="2072639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34" name="Google Shape;434;p34"/>
          <p:cNvSpPr txBox="1"/>
          <p:nvPr>
            <p:ph type="title"/>
          </p:nvPr>
        </p:nvSpPr>
        <p:spPr>
          <a:xfrm>
            <a:off x="497839" y="609600"/>
            <a:ext cx="11423228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35"/>
          <p:cNvGrpSpPr/>
          <p:nvPr/>
        </p:nvGrpSpPr>
        <p:grpSpPr>
          <a:xfrm>
            <a:off x="1699004" y="1676400"/>
            <a:ext cx="9142476" cy="4924044"/>
            <a:chOff x="2270760" y="1905000"/>
            <a:chExt cx="9142476" cy="4924044"/>
          </a:xfrm>
        </p:grpSpPr>
        <p:sp>
          <p:nvSpPr>
            <p:cNvPr id="440" name="Google Shape;440;p35"/>
            <p:cNvSpPr/>
            <p:nvPr/>
          </p:nvSpPr>
          <p:spPr>
            <a:xfrm>
              <a:off x="2270760" y="1905000"/>
              <a:ext cx="9142476" cy="492404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440686" y="4005833"/>
              <a:ext cx="2516505" cy="585470"/>
            </a:xfrm>
            <a:custGeom>
              <a:rect b="b" l="l" r="r" t="t"/>
              <a:pathLst>
                <a:path extrusionOk="0" h="585470" w="2516504">
                  <a:moveTo>
                    <a:pt x="0" y="585215"/>
                  </a:moveTo>
                  <a:lnTo>
                    <a:pt x="792480" y="585215"/>
                  </a:lnTo>
                  <a:lnTo>
                    <a:pt x="792480" y="440435"/>
                  </a:lnTo>
                  <a:lnTo>
                    <a:pt x="0" y="440435"/>
                  </a:lnTo>
                  <a:lnTo>
                    <a:pt x="0" y="585215"/>
                  </a:lnTo>
                  <a:close/>
                </a:path>
                <a:path extrusionOk="0" h="585470" w="2516504">
                  <a:moveTo>
                    <a:pt x="1004315" y="207263"/>
                  </a:moveTo>
                  <a:lnTo>
                    <a:pt x="2516124" y="207263"/>
                  </a:lnTo>
                  <a:lnTo>
                    <a:pt x="2516124" y="0"/>
                  </a:lnTo>
                  <a:lnTo>
                    <a:pt x="1004315" y="0"/>
                  </a:lnTo>
                  <a:lnTo>
                    <a:pt x="1004315" y="207263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42" name="Google Shape;442;p35"/>
          <p:cNvSpPr txBox="1"/>
          <p:nvPr>
            <p:ph type="title"/>
          </p:nvPr>
        </p:nvSpPr>
        <p:spPr>
          <a:xfrm>
            <a:off x="497839" y="609600"/>
            <a:ext cx="116941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6"/>
          <p:cNvGrpSpPr/>
          <p:nvPr/>
        </p:nvGrpSpPr>
        <p:grpSpPr>
          <a:xfrm>
            <a:off x="2819400" y="1627492"/>
            <a:ext cx="9166860" cy="4937760"/>
            <a:chOff x="2270760" y="1904998"/>
            <a:chExt cx="9166860" cy="4937760"/>
          </a:xfrm>
        </p:grpSpPr>
        <p:sp>
          <p:nvSpPr>
            <p:cNvPr id="448" name="Google Shape;448;p36"/>
            <p:cNvSpPr/>
            <p:nvPr/>
          </p:nvSpPr>
          <p:spPr>
            <a:xfrm>
              <a:off x="2270760" y="1904998"/>
              <a:ext cx="9166860" cy="493776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2384298" y="2945129"/>
              <a:ext cx="2260600" cy="1275715"/>
            </a:xfrm>
            <a:custGeom>
              <a:rect b="b" l="l" r="r" t="t"/>
              <a:pathLst>
                <a:path extrusionOk="0" h="1275714" w="2260600">
                  <a:moveTo>
                    <a:pt x="0" y="1275588"/>
                  </a:moveTo>
                  <a:lnTo>
                    <a:pt x="792480" y="1275588"/>
                  </a:lnTo>
                  <a:lnTo>
                    <a:pt x="792480" y="1068324"/>
                  </a:lnTo>
                  <a:lnTo>
                    <a:pt x="0" y="1068324"/>
                  </a:lnTo>
                  <a:lnTo>
                    <a:pt x="0" y="1275588"/>
                  </a:lnTo>
                  <a:close/>
                </a:path>
                <a:path extrusionOk="0" h="1275714" w="2260600">
                  <a:moveTo>
                    <a:pt x="1107948" y="288036"/>
                  </a:moveTo>
                  <a:lnTo>
                    <a:pt x="2260092" y="288036"/>
                  </a:lnTo>
                  <a:lnTo>
                    <a:pt x="2260092" y="0"/>
                  </a:lnTo>
                  <a:lnTo>
                    <a:pt x="1107948" y="0"/>
                  </a:lnTo>
                  <a:lnTo>
                    <a:pt x="1107948" y="288036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50" name="Google Shape;450;p36"/>
          <p:cNvSpPr txBox="1"/>
          <p:nvPr/>
        </p:nvSpPr>
        <p:spPr>
          <a:xfrm>
            <a:off x="171831" y="3659073"/>
            <a:ext cx="2590800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在藍牙連線後把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button顯示出來</a:t>
            </a:r>
            <a:endParaRPr/>
          </a:p>
        </p:txBody>
      </p:sp>
      <p:sp>
        <p:nvSpPr>
          <p:cNvPr id="451" name="Google Shape;451;p36"/>
          <p:cNvSpPr txBox="1"/>
          <p:nvPr>
            <p:ph type="title"/>
          </p:nvPr>
        </p:nvSpPr>
        <p:spPr>
          <a:xfrm>
            <a:off x="497839" y="609600"/>
            <a:ext cx="116941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7"/>
          <p:cNvGrpSpPr/>
          <p:nvPr/>
        </p:nvGrpSpPr>
        <p:grpSpPr>
          <a:xfrm>
            <a:off x="1732659" y="1600200"/>
            <a:ext cx="9108948" cy="4907280"/>
            <a:chOff x="2189988" y="1635251"/>
            <a:chExt cx="9108948" cy="4907280"/>
          </a:xfrm>
        </p:grpSpPr>
        <p:sp>
          <p:nvSpPr>
            <p:cNvPr id="457" name="Google Shape;457;p37"/>
            <p:cNvSpPr/>
            <p:nvPr/>
          </p:nvSpPr>
          <p:spPr>
            <a:xfrm>
              <a:off x="2189988" y="1635251"/>
              <a:ext cx="9108948" cy="490728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2335530" y="2629661"/>
              <a:ext cx="2395855" cy="368935"/>
            </a:xfrm>
            <a:custGeom>
              <a:rect b="b" l="l" r="r" t="t"/>
              <a:pathLst>
                <a:path extrusionOk="0" h="368935" w="2395854">
                  <a:moveTo>
                    <a:pt x="0" y="288036"/>
                  </a:moveTo>
                  <a:lnTo>
                    <a:pt x="792480" y="288036"/>
                  </a:lnTo>
                  <a:lnTo>
                    <a:pt x="792480" y="0"/>
                  </a:lnTo>
                  <a:lnTo>
                    <a:pt x="0" y="0"/>
                  </a:lnTo>
                  <a:lnTo>
                    <a:pt x="0" y="288036"/>
                  </a:lnTo>
                  <a:close/>
                </a:path>
                <a:path extrusionOk="0" h="368935" w="2395854">
                  <a:moveTo>
                    <a:pt x="1100328" y="368808"/>
                  </a:moveTo>
                  <a:lnTo>
                    <a:pt x="2395728" y="368808"/>
                  </a:lnTo>
                  <a:lnTo>
                    <a:pt x="2395728" y="79248"/>
                  </a:lnTo>
                  <a:lnTo>
                    <a:pt x="1100328" y="79248"/>
                  </a:lnTo>
                  <a:lnTo>
                    <a:pt x="1100328" y="368808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59" name="Google Shape;459;p37"/>
          <p:cNvSpPr txBox="1"/>
          <p:nvPr>
            <p:ph type="title"/>
          </p:nvPr>
        </p:nvSpPr>
        <p:spPr>
          <a:xfrm>
            <a:off x="497839" y="609600"/>
            <a:ext cx="115925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8"/>
          <p:cNvGrpSpPr/>
          <p:nvPr/>
        </p:nvGrpSpPr>
        <p:grpSpPr>
          <a:xfrm>
            <a:off x="1752600" y="1600200"/>
            <a:ext cx="9044940" cy="4870704"/>
            <a:chOff x="2270760" y="1904998"/>
            <a:chExt cx="9044940" cy="4870704"/>
          </a:xfrm>
        </p:grpSpPr>
        <p:sp>
          <p:nvSpPr>
            <p:cNvPr id="465" name="Google Shape;465;p38"/>
            <p:cNvSpPr/>
            <p:nvPr/>
          </p:nvSpPr>
          <p:spPr>
            <a:xfrm>
              <a:off x="2270760" y="1904998"/>
              <a:ext cx="9044940" cy="48707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2497074" y="3643122"/>
              <a:ext cx="2171700" cy="905510"/>
            </a:xfrm>
            <a:custGeom>
              <a:rect b="b" l="l" r="r" t="t"/>
              <a:pathLst>
                <a:path extrusionOk="0" h="905510" w="2171700">
                  <a:moveTo>
                    <a:pt x="0" y="905255"/>
                  </a:moveTo>
                  <a:lnTo>
                    <a:pt x="792479" y="905255"/>
                  </a:lnTo>
                  <a:lnTo>
                    <a:pt x="792479" y="697991"/>
                  </a:lnTo>
                  <a:lnTo>
                    <a:pt x="0" y="697991"/>
                  </a:lnTo>
                  <a:lnTo>
                    <a:pt x="0" y="905255"/>
                  </a:lnTo>
                  <a:close/>
                </a:path>
                <a:path extrusionOk="0" h="905510" w="2171700">
                  <a:moveTo>
                    <a:pt x="972312" y="216407"/>
                  </a:moveTo>
                  <a:lnTo>
                    <a:pt x="2171700" y="216407"/>
                  </a:lnTo>
                  <a:lnTo>
                    <a:pt x="2171700" y="0"/>
                  </a:lnTo>
                  <a:lnTo>
                    <a:pt x="972312" y="0"/>
                  </a:lnTo>
                  <a:lnTo>
                    <a:pt x="972312" y="216407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67" name="Google Shape;467;p38"/>
          <p:cNvSpPr txBox="1"/>
          <p:nvPr>
            <p:ph type="title"/>
          </p:nvPr>
        </p:nvSpPr>
        <p:spPr>
          <a:xfrm>
            <a:off x="497839" y="609600"/>
            <a:ext cx="116941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39"/>
          <p:cNvGrpSpPr/>
          <p:nvPr/>
        </p:nvGrpSpPr>
        <p:grpSpPr>
          <a:xfrm>
            <a:off x="1752600" y="1600200"/>
            <a:ext cx="8979408" cy="4835652"/>
            <a:chOff x="2270760" y="1904998"/>
            <a:chExt cx="8979408" cy="4835652"/>
          </a:xfrm>
        </p:grpSpPr>
        <p:sp>
          <p:nvSpPr>
            <p:cNvPr id="473" name="Google Shape;473;p39"/>
            <p:cNvSpPr/>
            <p:nvPr/>
          </p:nvSpPr>
          <p:spPr>
            <a:xfrm>
              <a:off x="2270760" y="1904998"/>
              <a:ext cx="8979408" cy="483565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2369058" y="3778757"/>
              <a:ext cx="2147570" cy="441959"/>
            </a:xfrm>
            <a:custGeom>
              <a:rect b="b" l="l" r="r" t="t"/>
              <a:pathLst>
                <a:path extrusionOk="0" h="441960" w="2147570">
                  <a:moveTo>
                    <a:pt x="0" y="441960"/>
                  </a:moveTo>
                  <a:lnTo>
                    <a:pt x="790956" y="441960"/>
                  </a:lnTo>
                  <a:lnTo>
                    <a:pt x="790956" y="234696"/>
                  </a:lnTo>
                  <a:lnTo>
                    <a:pt x="0" y="234696"/>
                  </a:lnTo>
                  <a:lnTo>
                    <a:pt x="0" y="441960"/>
                  </a:lnTo>
                  <a:close/>
                </a:path>
                <a:path extrusionOk="0" h="441960" w="2147570">
                  <a:moveTo>
                    <a:pt x="1139952" y="150876"/>
                  </a:moveTo>
                  <a:lnTo>
                    <a:pt x="2147316" y="150876"/>
                  </a:lnTo>
                  <a:lnTo>
                    <a:pt x="2147316" y="0"/>
                  </a:lnTo>
                  <a:lnTo>
                    <a:pt x="1139952" y="0"/>
                  </a:lnTo>
                  <a:lnTo>
                    <a:pt x="1139952" y="150876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75" name="Google Shape;475;p39"/>
          <p:cNvSpPr txBox="1"/>
          <p:nvPr>
            <p:ph type="title"/>
          </p:nvPr>
        </p:nvSpPr>
        <p:spPr>
          <a:xfrm>
            <a:off x="497839" y="609600"/>
            <a:ext cx="115925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/>
        </p:nvSpPr>
        <p:spPr>
          <a:xfrm>
            <a:off x="1710267" y="1794569"/>
            <a:ext cx="5410200" cy="309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實驗目的:</a:t>
            </a:r>
            <a:endParaRPr/>
          </a:p>
          <a:p>
            <a:pPr indent="0" lvl="0" marL="120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了解三軸加速度計的用法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0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以I2C通訊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所需實驗材料:</a:t>
            </a:r>
            <a:endParaRPr/>
          </a:p>
          <a:p>
            <a:pPr indent="0" lvl="0" marL="120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三軸加速度計 一個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接線方法如右圖&gt;&gt;   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SCL&gt;&gt;P8     VS &gt;&gt;5V/3V</a:t>
            </a:r>
            <a:endParaRPr b="0" i="0" sz="2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SDA&gt;&gt;P9    GND&gt;&gt;GND</a:t>
            </a:r>
            <a:endParaRPr/>
          </a:p>
        </p:txBody>
      </p:sp>
      <p:sp>
        <p:nvSpPr>
          <p:cNvPr id="193" name="Google Shape;193;p4"/>
          <p:cNvSpPr txBox="1"/>
          <p:nvPr/>
        </p:nvSpPr>
        <p:spPr>
          <a:xfrm>
            <a:off x="497839" y="609600"/>
            <a:ext cx="10343895" cy="629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 3-1  三軸加速度計</a:t>
            </a:r>
            <a:endParaRPr b="0" i="0" sz="40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A26. ADXL345: 加速規(手勢) Image221" id="194" name="Google Shape;1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9786" y="1775883"/>
            <a:ext cx="5419725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26. ADXL345: 加速規(手勢) Image222" id="195" name="Google Shape;19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5133975"/>
            <a:ext cx="51816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40"/>
          <p:cNvGrpSpPr/>
          <p:nvPr/>
        </p:nvGrpSpPr>
        <p:grpSpPr>
          <a:xfrm>
            <a:off x="1673604" y="1600200"/>
            <a:ext cx="9142476" cy="4924044"/>
            <a:chOff x="2270760" y="1905000"/>
            <a:chExt cx="9142476" cy="4924044"/>
          </a:xfrm>
        </p:grpSpPr>
        <p:sp>
          <p:nvSpPr>
            <p:cNvPr id="481" name="Google Shape;481;p40"/>
            <p:cNvSpPr/>
            <p:nvPr/>
          </p:nvSpPr>
          <p:spPr>
            <a:xfrm>
              <a:off x="2270760" y="1905000"/>
              <a:ext cx="9142476" cy="492404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2393442" y="4161282"/>
              <a:ext cx="2245360" cy="1600200"/>
            </a:xfrm>
            <a:custGeom>
              <a:rect b="b" l="l" r="r" t="t"/>
              <a:pathLst>
                <a:path extrusionOk="0" h="1600200" w="2245360">
                  <a:moveTo>
                    <a:pt x="0" y="207264"/>
                  </a:moveTo>
                  <a:lnTo>
                    <a:pt x="792480" y="207264"/>
                  </a:lnTo>
                  <a:lnTo>
                    <a:pt x="792480" y="0"/>
                  </a:lnTo>
                  <a:lnTo>
                    <a:pt x="0" y="0"/>
                  </a:lnTo>
                  <a:lnTo>
                    <a:pt x="0" y="207264"/>
                  </a:lnTo>
                  <a:close/>
                </a:path>
                <a:path extrusionOk="0" h="1600200" w="2245360">
                  <a:moveTo>
                    <a:pt x="1164335" y="1600200"/>
                  </a:moveTo>
                  <a:lnTo>
                    <a:pt x="2244851" y="1600200"/>
                  </a:lnTo>
                  <a:lnTo>
                    <a:pt x="2244851" y="1392936"/>
                  </a:lnTo>
                  <a:lnTo>
                    <a:pt x="1164335" y="1392936"/>
                  </a:lnTo>
                  <a:lnTo>
                    <a:pt x="1164335" y="1600200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83" name="Google Shape;483;p40"/>
          <p:cNvSpPr txBox="1"/>
          <p:nvPr>
            <p:ph type="title"/>
          </p:nvPr>
        </p:nvSpPr>
        <p:spPr>
          <a:xfrm>
            <a:off x="497839" y="609600"/>
            <a:ext cx="11536117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41"/>
          <p:cNvGrpSpPr/>
          <p:nvPr/>
        </p:nvGrpSpPr>
        <p:grpSpPr>
          <a:xfrm>
            <a:off x="1691384" y="1600200"/>
            <a:ext cx="9150096" cy="4928616"/>
            <a:chOff x="2296667" y="1904998"/>
            <a:chExt cx="9150096" cy="4928616"/>
          </a:xfrm>
        </p:grpSpPr>
        <p:sp>
          <p:nvSpPr>
            <p:cNvPr id="489" name="Google Shape;489;p41"/>
            <p:cNvSpPr/>
            <p:nvPr/>
          </p:nvSpPr>
          <p:spPr>
            <a:xfrm>
              <a:off x="2296667" y="1904998"/>
              <a:ext cx="9150096" cy="492861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423921" y="4266437"/>
              <a:ext cx="2245360" cy="1519555"/>
            </a:xfrm>
            <a:custGeom>
              <a:rect b="b" l="l" r="r" t="t"/>
              <a:pathLst>
                <a:path extrusionOk="0" h="1519554" w="2245360">
                  <a:moveTo>
                    <a:pt x="0" y="207263"/>
                  </a:moveTo>
                  <a:lnTo>
                    <a:pt x="792480" y="207263"/>
                  </a:lnTo>
                  <a:lnTo>
                    <a:pt x="792480" y="0"/>
                  </a:lnTo>
                  <a:lnTo>
                    <a:pt x="0" y="0"/>
                  </a:lnTo>
                  <a:lnTo>
                    <a:pt x="0" y="207263"/>
                  </a:lnTo>
                  <a:close/>
                </a:path>
                <a:path extrusionOk="0" h="1519554" w="2245360">
                  <a:moveTo>
                    <a:pt x="1092707" y="1519428"/>
                  </a:moveTo>
                  <a:lnTo>
                    <a:pt x="2244852" y="1519428"/>
                  </a:lnTo>
                  <a:lnTo>
                    <a:pt x="2244852" y="1312164"/>
                  </a:lnTo>
                  <a:lnTo>
                    <a:pt x="1092707" y="1312164"/>
                  </a:lnTo>
                  <a:lnTo>
                    <a:pt x="1092707" y="1519428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91" name="Google Shape;491;p41"/>
          <p:cNvSpPr txBox="1"/>
          <p:nvPr>
            <p:ph type="title"/>
          </p:nvPr>
        </p:nvSpPr>
        <p:spPr>
          <a:xfrm>
            <a:off x="497839" y="609600"/>
            <a:ext cx="11536117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42"/>
          <p:cNvGrpSpPr/>
          <p:nvPr/>
        </p:nvGrpSpPr>
        <p:grpSpPr>
          <a:xfrm>
            <a:off x="1676400" y="1583055"/>
            <a:ext cx="9084564" cy="4893564"/>
            <a:chOff x="2109216" y="1455419"/>
            <a:chExt cx="9084564" cy="4893564"/>
          </a:xfrm>
        </p:grpSpPr>
        <p:sp>
          <p:nvSpPr>
            <p:cNvPr id="497" name="Google Shape;497;p42"/>
            <p:cNvSpPr/>
            <p:nvPr/>
          </p:nvSpPr>
          <p:spPr>
            <a:xfrm>
              <a:off x="2109216" y="1455419"/>
              <a:ext cx="9084564" cy="489356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2198370" y="2530602"/>
              <a:ext cx="1548765" cy="320040"/>
            </a:xfrm>
            <a:custGeom>
              <a:rect b="b" l="l" r="r" t="t"/>
              <a:pathLst>
                <a:path extrusionOk="0" h="320039" w="1548764">
                  <a:moveTo>
                    <a:pt x="0" y="320039"/>
                  </a:moveTo>
                  <a:lnTo>
                    <a:pt x="790956" y="320039"/>
                  </a:lnTo>
                  <a:lnTo>
                    <a:pt x="790956" y="112775"/>
                  </a:lnTo>
                  <a:lnTo>
                    <a:pt x="0" y="112775"/>
                  </a:lnTo>
                  <a:lnTo>
                    <a:pt x="0" y="320039"/>
                  </a:lnTo>
                  <a:close/>
                </a:path>
                <a:path extrusionOk="0" h="320039" w="1548764">
                  <a:moveTo>
                    <a:pt x="1118616" y="207263"/>
                  </a:moveTo>
                  <a:lnTo>
                    <a:pt x="1548383" y="207263"/>
                  </a:lnTo>
                  <a:lnTo>
                    <a:pt x="1548383" y="0"/>
                  </a:lnTo>
                  <a:lnTo>
                    <a:pt x="1118616" y="0"/>
                  </a:lnTo>
                  <a:lnTo>
                    <a:pt x="1118616" y="207263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99" name="Google Shape;499;p42"/>
          <p:cNvSpPr txBox="1"/>
          <p:nvPr>
            <p:ph type="title"/>
          </p:nvPr>
        </p:nvSpPr>
        <p:spPr>
          <a:xfrm>
            <a:off x="497839" y="609600"/>
            <a:ext cx="11479672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43"/>
          <p:cNvGrpSpPr/>
          <p:nvPr/>
        </p:nvGrpSpPr>
        <p:grpSpPr>
          <a:xfrm>
            <a:off x="2514600" y="1447800"/>
            <a:ext cx="9558528" cy="5148072"/>
            <a:chOff x="1725167" y="1610867"/>
            <a:chExt cx="9558528" cy="5148072"/>
          </a:xfrm>
        </p:grpSpPr>
        <p:sp>
          <p:nvSpPr>
            <p:cNvPr id="505" name="Google Shape;505;p43"/>
            <p:cNvSpPr/>
            <p:nvPr/>
          </p:nvSpPr>
          <p:spPr>
            <a:xfrm>
              <a:off x="1725167" y="1610867"/>
              <a:ext cx="9558528" cy="514807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1815845" y="2748533"/>
              <a:ext cx="2139950" cy="1437640"/>
            </a:xfrm>
            <a:custGeom>
              <a:rect b="b" l="l" r="r" t="t"/>
              <a:pathLst>
                <a:path extrusionOk="0" h="1437639" w="2139950">
                  <a:moveTo>
                    <a:pt x="0" y="1437132"/>
                  </a:moveTo>
                  <a:lnTo>
                    <a:pt x="790956" y="1437132"/>
                  </a:lnTo>
                  <a:lnTo>
                    <a:pt x="790956" y="1229868"/>
                  </a:lnTo>
                  <a:lnTo>
                    <a:pt x="0" y="1229868"/>
                  </a:lnTo>
                  <a:lnTo>
                    <a:pt x="0" y="1437132"/>
                  </a:lnTo>
                  <a:close/>
                </a:path>
                <a:path extrusionOk="0" h="1437639" w="2139950">
                  <a:moveTo>
                    <a:pt x="1202436" y="288036"/>
                  </a:moveTo>
                  <a:lnTo>
                    <a:pt x="2139696" y="288036"/>
                  </a:lnTo>
                  <a:lnTo>
                    <a:pt x="2139696" y="0"/>
                  </a:lnTo>
                  <a:lnTo>
                    <a:pt x="1202436" y="0"/>
                  </a:lnTo>
                  <a:lnTo>
                    <a:pt x="1202436" y="288036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07" name="Google Shape;507;p43"/>
          <p:cNvSpPr txBox="1"/>
          <p:nvPr/>
        </p:nvSpPr>
        <p:spPr>
          <a:xfrm>
            <a:off x="304800" y="3289046"/>
            <a:ext cx="1905000" cy="874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當button觸發後做動作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8" name="Google Shape;508;p43"/>
          <p:cNvSpPr txBox="1"/>
          <p:nvPr>
            <p:ph type="title"/>
          </p:nvPr>
        </p:nvSpPr>
        <p:spPr>
          <a:xfrm>
            <a:off x="497839" y="609600"/>
            <a:ext cx="11575289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44"/>
          <p:cNvGrpSpPr/>
          <p:nvPr/>
        </p:nvGrpSpPr>
        <p:grpSpPr>
          <a:xfrm>
            <a:off x="1223772" y="1379218"/>
            <a:ext cx="10020300" cy="5396484"/>
            <a:chOff x="1223772" y="1379218"/>
            <a:chExt cx="10020300" cy="5396484"/>
          </a:xfrm>
        </p:grpSpPr>
        <p:sp>
          <p:nvSpPr>
            <p:cNvPr id="514" name="Google Shape;514;p44"/>
            <p:cNvSpPr/>
            <p:nvPr/>
          </p:nvSpPr>
          <p:spPr>
            <a:xfrm>
              <a:off x="1223772" y="1379218"/>
              <a:ext cx="10020300" cy="539648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1501902" y="4078985"/>
              <a:ext cx="2414270" cy="1381125"/>
            </a:xfrm>
            <a:custGeom>
              <a:rect b="b" l="l" r="r" t="t"/>
              <a:pathLst>
                <a:path extrusionOk="0" h="1381125" w="2414270">
                  <a:moveTo>
                    <a:pt x="0" y="207263"/>
                  </a:moveTo>
                  <a:lnTo>
                    <a:pt x="792479" y="207263"/>
                  </a:lnTo>
                  <a:lnTo>
                    <a:pt x="792479" y="0"/>
                  </a:lnTo>
                  <a:lnTo>
                    <a:pt x="0" y="0"/>
                  </a:lnTo>
                  <a:lnTo>
                    <a:pt x="0" y="207263"/>
                  </a:lnTo>
                  <a:close/>
                </a:path>
                <a:path extrusionOk="0" h="1381125" w="2414270">
                  <a:moveTo>
                    <a:pt x="1190243" y="1380744"/>
                  </a:moveTo>
                  <a:lnTo>
                    <a:pt x="2414016" y="1380744"/>
                  </a:lnTo>
                  <a:lnTo>
                    <a:pt x="2414016" y="1092708"/>
                  </a:lnTo>
                  <a:lnTo>
                    <a:pt x="1190243" y="1092708"/>
                  </a:lnTo>
                  <a:lnTo>
                    <a:pt x="1190243" y="1380744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16" name="Google Shape;516;p44"/>
          <p:cNvSpPr txBox="1"/>
          <p:nvPr>
            <p:ph type="title"/>
          </p:nvPr>
        </p:nvSpPr>
        <p:spPr>
          <a:xfrm>
            <a:off x="497839" y="609600"/>
            <a:ext cx="113893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45"/>
          <p:cNvGrpSpPr/>
          <p:nvPr/>
        </p:nvGrpSpPr>
        <p:grpSpPr>
          <a:xfrm>
            <a:off x="1371600" y="1508760"/>
            <a:ext cx="9666732" cy="5205984"/>
            <a:chOff x="1534667" y="1508760"/>
            <a:chExt cx="9666732" cy="5205984"/>
          </a:xfrm>
        </p:grpSpPr>
        <p:sp>
          <p:nvSpPr>
            <p:cNvPr id="522" name="Google Shape;522;p45"/>
            <p:cNvSpPr/>
            <p:nvPr/>
          </p:nvSpPr>
          <p:spPr>
            <a:xfrm>
              <a:off x="1534667" y="1508760"/>
              <a:ext cx="9666732" cy="520598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1803653" y="2650998"/>
              <a:ext cx="1412875" cy="521334"/>
            </a:xfrm>
            <a:custGeom>
              <a:rect b="b" l="l" r="r" t="t"/>
              <a:pathLst>
                <a:path extrusionOk="0" h="521335" w="1412875">
                  <a:moveTo>
                    <a:pt x="0" y="521207"/>
                  </a:moveTo>
                  <a:lnTo>
                    <a:pt x="432816" y="521207"/>
                  </a:lnTo>
                  <a:lnTo>
                    <a:pt x="432816" y="376427"/>
                  </a:lnTo>
                  <a:lnTo>
                    <a:pt x="0" y="376427"/>
                  </a:lnTo>
                  <a:lnTo>
                    <a:pt x="0" y="521207"/>
                  </a:lnTo>
                  <a:close/>
                </a:path>
                <a:path extrusionOk="0" h="521335" w="1412875">
                  <a:moveTo>
                    <a:pt x="979932" y="144779"/>
                  </a:moveTo>
                  <a:lnTo>
                    <a:pt x="1412747" y="144779"/>
                  </a:lnTo>
                  <a:lnTo>
                    <a:pt x="1412747" y="0"/>
                  </a:lnTo>
                  <a:lnTo>
                    <a:pt x="979932" y="0"/>
                  </a:lnTo>
                  <a:lnTo>
                    <a:pt x="979932" y="144779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24" name="Google Shape;524;p45"/>
          <p:cNvSpPr txBox="1"/>
          <p:nvPr>
            <p:ph type="title"/>
          </p:nvPr>
        </p:nvSpPr>
        <p:spPr>
          <a:xfrm>
            <a:off x="497839" y="609600"/>
            <a:ext cx="11479672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6"/>
          <p:cNvGrpSpPr/>
          <p:nvPr/>
        </p:nvGrpSpPr>
        <p:grpSpPr>
          <a:xfrm>
            <a:off x="1371600" y="1499235"/>
            <a:ext cx="9663683" cy="5205984"/>
            <a:chOff x="1431036" y="1431036"/>
            <a:chExt cx="9663683" cy="5205984"/>
          </a:xfrm>
        </p:grpSpPr>
        <p:sp>
          <p:nvSpPr>
            <p:cNvPr id="530" name="Google Shape;530;p46"/>
            <p:cNvSpPr/>
            <p:nvPr/>
          </p:nvSpPr>
          <p:spPr>
            <a:xfrm>
              <a:off x="1431036" y="1431036"/>
              <a:ext cx="9663683" cy="520598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6613397" y="4763262"/>
              <a:ext cx="288290" cy="207645"/>
            </a:xfrm>
            <a:custGeom>
              <a:rect b="b" l="l" r="r" t="t"/>
              <a:pathLst>
                <a:path extrusionOk="0" h="207645" w="288290">
                  <a:moveTo>
                    <a:pt x="0" y="207263"/>
                  </a:moveTo>
                  <a:lnTo>
                    <a:pt x="288035" y="207263"/>
                  </a:lnTo>
                  <a:lnTo>
                    <a:pt x="288035" y="0"/>
                  </a:lnTo>
                  <a:lnTo>
                    <a:pt x="0" y="0"/>
                  </a:lnTo>
                  <a:lnTo>
                    <a:pt x="0" y="207263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32" name="Google Shape;532;p46"/>
          <p:cNvSpPr txBox="1"/>
          <p:nvPr>
            <p:ph type="title"/>
          </p:nvPr>
        </p:nvSpPr>
        <p:spPr>
          <a:xfrm>
            <a:off x="497839" y="609600"/>
            <a:ext cx="11479672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47"/>
          <p:cNvGrpSpPr/>
          <p:nvPr/>
        </p:nvGrpSpPr>
        <p:grpSpPr>
          <a:xfrm>
            <a:off x="1296797" y="1447800"/>
            <a:ext cx="9752085" cy="5204308"/>
            <a:chOff x="978408" y="1240536"/>
            <a:chExt cx="10526268" cy="5617460"/>
          </a:xfrm>
        </p:grpSpPr>
        <p:sp>
          <p:nvSpPr>
            <p:cNvPr id="538" name="Google Shape;538;p47"/>
            <p:cNvSpPr/>
            <p:nvPr/>
          </p:nvSpPr>
          <p:spPr>
            <a:xfrm>
              <a:off x="978408" y="1240536"/>
              <a:ext cx="10526268" cy="561746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1175766" y="2449830"/>
              <a:ext cx="2200910" cy="1801495"/>
            </a:xfrm>
            <a:custGeom>
              <a:rect b="b" l="l" r="r" t="t"/>
              <a:pathLst>
                <a:path extrusionOk="0" h="1801495" w="2200910">
                  <a:moveTo>
                    <a:pt x="0" y="1801368"/>
                  </a:moveTo>
                  <a:lnTo>
                    <a:pt x="790956" y="1801368"/>
                  </a:lnTo>
                  <a:lnTo>
                    <a:pt x="790956" y="1594104"/>
                  </a:lnTo>
                  <a:lnTo>
                    <a:pt x="0" y="1594104"/>
                  </a:lnTo>
                  <a:lnTo>
                    <a:pt x="0" y="1801368"/>
                  </a:lnTo>
                  <a:close/>
                </a:path>
                <a:path extrusionOk="0" h="1801495" w="2200910">
                  <a:moveTo>
                    <a:pt x="1336548" y="288036"/>
                  </a:moveTo>
                  <a:lnTo>
                    <a:pt x="2200656" y="288036"/>
                  </a:lnTo>
                  <a:lnTo>
                    <a:pt x="2200656" y="0"/>
                  </a:lnTo>
                  <a:lnTo>
                    <a:pt x="1336548" y="0"/>
                  </a:lnTo>
                  <a:lnTo>
                    <a:pt x="1336548" y="288036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40" name="Google Shape;540;p47"/>
          <p:cNvSpPr txBox="1"/>
          <p:nvPr>
            <p:ph type="title"/>
          </p:nvPr>
        </p:nvSpPr>
        <p:spPr>
          <a:xfrm>
            <a:off x="497839" y="609600"/>
            <a:ext cx="116941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48"/>
          <p:cNvGrpSpPr/>
          <p:nvPr/>
        </p:nvGrpSpPr>
        <p:grpSpPr>
          <a:xfrm>
            <a:off x="1295400" y="1434082"/>
            <a:ext cx="9927336" cy="5346192"/>
            <a:chOff x="1395983" y="1434082"/>
            <a:chExt cx="9927336" cy="5346192"/>
          </a:xfrm>
        </p:grpSpPr>
        <p:sp>
          <p:nvSpPr>
            <p:cNvPr id="546" name="Google Shape;546;p48"/>
            <p:cNvSpPr/>
            <p:nvPr/>
          </p:nvSpPr>
          <p:spPr>
            <a:xfrm>
              <a:off x="1395983" y="1434082"/>
              <a:ext cx="9927336" cy="534619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7" name="Google Shape;547;p48"/>
            <p:cNvSpPr/>
            <p:nvPr/>
          </p:nvSpPr>
          <p:spPr>
            <a:xfrm>
              <a:off x="1681733" y="4185665"/>
              <a:ext cx="2367280" cy="1312545"/>
            </a:xfrm>
            <a:custGeom>
              <a:rect b="b" l="l" r="r" t="t"/>
              <a:pathLst>
                <a:path extrusionOk="0" h="1312545" w="2367279">
                  <a:moveTo>
                    <a:pt x="0" y="207263"/>
                  </a:moveTo>
                  <a:lnTo>
                    <a:pt x="792480" y="207263"/>
                  </a:lnTo>
                  <a:lnTo>
                    <a:pt x="792480" y="0"/>
                  </a:lnTo>
                  <a:lnTo>
                    <a:pt x="0" y="0"/>
                  </a:lnTo>
                  <a:lnTo>
                    <a:pt x="0" y="207263"/>
                  </a:lnTo>
                  <a:close/>
                </a:path>
                <a:path extrusionOk="0" h="1312545" w="2367279">
                  <a:moveTo>
                    <a:pt x="1214628" y="1312163"/>
                  </a:moveTo>
                  <a:lnTo>
                    <a:pt x="2366772" y="1312163"/>
                  </a:lnTo>
                  <a:lnTo>
                    <a:pt x="2366772" y="1024127"/>
                  </a:lnTo>
                  <a:lnTo>
                    <a:pt x="1214628" y="1024127"/>
                  </a:lnTo>
                  <a:lnTo>
                    <a:pt x="1214628" y="1312163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48" name="Google Shape;548;p48"/>
          <p:cNvSpPr txBox="1"/>
          <p:nvPr>
            <p:ph type="title"/>
          </p:nvPr>
        </p:nvSpPr>
        <p:spPr>
          <a:xfrm>
            <a:off x="497839" y="609600"/>
            <a:ext cx="11558694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49"/>
          <p:cNvGrpSpPr/>
          <p:nvPr/>
        </p:nvGrpSpPr>
        <p:grpSpPr>
          <a:xfrm>
            <a:off x="1295400" y="1430911"/>
            <a:ext cx="9933790" cy="5350767"/>
            <a:chOff x="1024127" y="1232914"/>
            <a:chExt cx="10332720" cy="5565648"/>
          </a:xfrm>
        </p:grpSpPr>
        <p:sp>
          <p:nvSpPr>
            <p:cNvPr id="554" name="Google Shape;554;p49"/>
            <p:cNvSpPr/>
            <p:nvPr/>
          </p:nvSpPr>
          <p:spPr>
            <a:xfrm>
              <a:off x="1024127" y="1232914"/>
              <a:ext cx="10332720" cy="55656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5" name="Google Shape;555;p49"/>
            <p:cNvSpPr/>
            <p:nvPr/>
          </p:nvSpPr>
          <p:spPr>
            <a:xfrm>
              <a:off x="1087373" y="2306574"/>
              <a:ext cx="1902460" cy="715010"/>
            </a:xfrm>
            <a:custGeom>
              <a:rect b="b" l="l" r="r" t="t"/>
              <a:pathLst>
                <a:path extrusionOk="0" h="715010" w="1902460">
                  <a:moveTo>
                    <a:pt x="0" y="714755"/>
                  </a:moveTo>
                  <a:lnTo>
                    <a:pt x="790956" y="714755"/>
                  </a:lnTo>
                  <a:lnTo>
                    <a:pt x="790956" y="507491"/>
                  </a:lnTo>
                  <a:lnTo>
                    <a:pt x="0" y="507491"/>
                  </a:lnTo>
                  <a:lnTo>
                    <a:pt x="0" y="714755"/>
                  </a:lnTo>
                  <a:close/>
                </a:path>
                <a:path extrusionOk="0" h="715010" w="1902460">
                  <a:moveTo>
                    <a:pt x="1110995" y="207263"/>
                  </a:moveTo>
                  <a:lnTo>
                    <a:pt x="1901952" y="207263"/>
                  </a:lnTo>
                  <a:lnTo>
                    <a:pt x="1901952" y="0"/>
                  </a:lnTo>
                  <a:lnTo>
                    <a:pt x="1110995" y="0"/>
                  </a:lnTo>
                  <a:lnTo>
                    <a:pt x="1110995" y="207263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56" name="Google Shape;556;p49"/>
          <p:cNvSpPr txBox="1"/>
          <p:nvPr>
            <p:ph type="title"/>
          </p:nvPr>
        </p:nvSpPr>
        <p:spPr>
          <a:xfrm>
            <a:off x="497839" y="609600"/>
            <a:ext cx="11592561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/>
          <p:nvPr/>
        </p:nvSpPr>
        <p:spPr>
          <a:xfrm>
            <a:off x="1986844" y="1502152"/>
            <a:ext cx="4007556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#include &lt;Wire.h&gt;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#include &lt;adxl345_blockly.h&gt;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ADXL345Block adxl345;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void setup()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adxl345.begin();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Serial.begin(115200);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void loop()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adxl345.detectGesture();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(adxl345.isTapDetected())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Serial.println("ADXL345 : 偵測到 點一下");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(adxl345.isDoubleTapDetected())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Serial.println("ADXL345 : 偵測到 點兩下");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497839" y="609600"/>
            <a:ext cx="10343895" cy="629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b="0" lang="en-US" sz="4000" u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 3-1三軸加速度計</a:t>
            </a:r>
            <a:endParaRPr b="0" sz="4000" u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6096000" y="1710995"/>
            <a:ext cx="5226756" cy="427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這個函式庫為linkit板子安裝時自帶，如果編譯不過請下載舊版linkit板子函式庫或使用課程資源***有指定板子版本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ADXL345Block adxl345;  宣告並使用i2c連接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    記憶體位置為隨機(如果有其他i2c裝置請修改.h檔案)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adxl345.begin();            啟動加速規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adxl345.detectGesture();  使用當前加速規狀態作為[0,0,0]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(adxl345.isTapDetected())判斷是不是點一下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(adxl345.isDoubleTapDetected ()) 判斷是不是點一下*2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/>
          <p:nvPr/>
        </p:nvSpPr>
        <p:spPr>
          <a:xfrm>
            <a:off x="8984743" y="2397228"/>
            <a:ext cx="2286000" cy="443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0404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做出apk檔</a:t>
            </a:r>
            <a:endParaRPr sz="28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62" name="Google Shape;562;p50"/>
          <p:cNvGrpSpPr/>
          <p:nvPr/>
        </p:nvGrpSpPr>
        <p:grpSpPr>
          <a:xfrm>
            <a:off x="609600" y="1931873"/>
            <a:ext cx="8721850" cy="3936491"/>
            <a:chOff x="184404" y="1508760"/>
            <a:chExt cx="8721850" cy="3936491"/>
          </a:xfrm>
        </p:grpSpPr>
        <p:sp>
          <p:nvSpPr>
            <p:cNvPr id="563" name="Google Shape;563;p50"/>
            <p:cNvSpPr/>
            <p:nvPr/>
          </p:nvSpPr>
          <p:spPr>
            <a:xfrm>
              <a:off x="184404" y="1508760"/>
              <a:ext cx="7886700" cy="393649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4917186" y="2417826"/>
              <a:ext cx="2880360" cy="1224280"/>
            </a:xfrm>
            <a:custGeom>
              <a:rect b="b" l="l" r="r" t="t"/>
              <a:pathLst>
                <a:path extrusionOk="0" h="1224279" w="2880359">
                  <a:moveTo>
                    <a:pt x="0" y="1223772"/>
                  </a:moveTo>
                  <a:lnTo>
                    <a:pt x="2880360" y="1223772"/>
                  </a:lnTo>
                  <a:lnTo>
                    <a:pt x="2880360" y="783336"/>
                  </a:lnTo>
                  <a:lnTo>
                    <a:pt x="0" y="783336"/>
                  </a:lnTo>
                  <a:lnTo>
                    <a:pt x="0" y="1223772"/>
                  </a:lnTo>
                  <a:close/>
                </a:path>
                <a:path extrusionOk="0" h="1224279" w="2880359">
                  <a:moveTo>
                    <a:pt x="0" y="390144"/>
                  </a:moveTo>
                  <a:lnTo>
                    <a:pt x="577596" y="390144"/>
                  </a:lnTo>
                  <a:lnTo>
                    <a:pt x="577596" y="0"/>
                  </a:lnTo>
                  <a:lnTo>
                    <a:pt x="0" y="0"/>
                  </a:lnTo>
                  <a:lnTo>
                    <a:pt x="0" y="390144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3285743" y="2839212"/>
              <a:ext cx="5620511" cy="117957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66" name="Google Shape;566;p50"/>
          <p:cNvSpPr txBox="1"/>
          <p:nvPr>
            <p:ph type="title"/>
          </p:nvPr>
        </p:nvSpPr>
        <p:spPr>
          <a:xfrm>
            <a:off x="497839" y="609600"/>
            <a:ext cx="11502250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1"/>
          <p:cNvSpPr/>
          <p:nvPr/>
        </p:nvSpPr>
        <p:spPr>
          <a:xfrm>
            <a:off x="4648200" y="1600200"/>
            <a:ext cx="2676143" cy="47599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2" name="Google Shape;572;p51"/>
          <p:cNvSpPr txBox="1"/>
          <p:nvPr>
            <p:ph type="title"/>
          </p:nvPr>
        </p:nvSpPr>
        <p:spPr>
          <a:xfrm>
            <a:off x="497839" y="609600"/>
            <a:ext cx="11366783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52"/>
          <p:cNvGrpSpPr/>
          <p:nvPr/>
        </p:nvGrpSpPr>
        <p:grpSpPr>
          <a:xfrm>
            <a:off x="2840735" y="1639823"/>
            <a:ext cx="4602861" cy="4114800"/>
            <a:chOff x="2840735" y="1639823"/>
            <a:chExt cx="4602861" cy="4114800"/>
          </a:xfrm>
        </p:grpSpPr>
        <p:sp>
          <p:nvSpPr>
            <p:cNvPr id="578" name="Google Shape;578;p52"/>
            <p:cNvSpPr/>
            <p:nvPr/>
          </p:nvSpPr>
          <p:spPr>
            <a:xfrm>
              <a:off x="2840735" y="1639823"/>
              <a:ext cx="2313432" cy="4114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5871971" y="2604515"/>
              <a:ext cx="1571625" cy="481965"/>
            </a:xfrm>
            <a:custGeom>
              <a:rect b="b" l="l" r="r" t="t"/>
              <a:pathLst>
                <a:path extrusionOk="0" h="481964" w="1571625">
                  <a:moveTo>
                    <a:pt x="1571244" y="0"/>
                  </a:moveTo>
                  <a:lnTo>
                    <a:pt x="0" y="0"/>
                  </a:lnTo>
                  <a:lnTo>
                    <a:pt x="0" y="481584"/>
                  </a:lnTo>
                  <a:lnTo>
                    <a:pt x="1571244" y="481584"/>
                  </a:lnTo>
                  <a:lnTo>
                    <a:pt x="1571244" y="0"/>
                  </a:lnTo>
                  <a:close/>
                </a:path>
              </a:pathLst>
            </a:custGeom>
            <a:solidFill>
              <a:srgbClr val="C2CE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5871971" y="2604515"/>
              <a:ext cx="1571625" cy="481965"/>
            </a:xfrm>
            <a:custGeom>
              <a:rect b="b" l="l" r="r" t="t"/>
              <a:pathLst>
                <a:path extrusionOk="0" h="481964" w="1571625">
                  <a:moveTo>
                    <a:pt x="0" y="481584"/>
                  </a:moveTo>
                  <a:lnTo>
                    <a:pt x="1571244" y="481584"/>
                  </a:lnTo>
                  <a:lnTo>
                    <a:pt x="1571244" y="0"/>
                  </a:lnTo>
                  <a:lnTo>
                    <a:pt x="0" y="0"/>
                  </a:lnTo>
                  <a:lnTo>
                    <a:pt x="0" y="481584"/>
                  </a:lnTo>
                  <a:close/>
                </a:path>
              </a:pathLst>
            </a:custGeom>
            <a:noFill/>
            <a:ln cap="flat" cmpd="sng" w="9525">
              <a:solidFill>
                <a:srgbClr val="8AA1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81" name="Google Shape;581;p52"/>
          <p:cNvSpPr txBox="1"/>
          <p:nvPr/>
        </p:nvSpPr>
        <p:spPr>
          <a:xfrm>
            <a:off x="6058915" y="2554604"/>
            <a:ext cx="119951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41959" lvl="0" marL="454659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LED Switch  on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82" name="Google Shape;582;p52"/>
          <p:cNvGrpSpPr/>
          <p:nvPr/>
        </p:nvGrpSpPr>
        <p:grpSpPr>
          <a:xfrm>
            <a:off x="5871971" y="3336035"/>
            <a:ext cx="1571625" cy="481965"/>
            <a:chOff x="5871971" y="3336035"/>
            <a:chExt cx="1571625" cy="481965"/>
          </a:xfrm>
        </p:grpSpPr>
        <p:sp>
          <p:nvSpPr>
            <p:cNvPr id="583" name="Google Shape;583;p52"/>
            <p:cNvSpPr/>
            <p:nvPr/>
          </p:nvSpPr>
          <p:spPr>
            <a:xfrm>
              <a:off x="5871971" y="3336035"/>
              <a:ext cx="1571625" cy="481965"/>
            </a:xfrm>
            <a:custGeom>
              <a:rect b="b" l="l" r="r" t="t"/>
              <a:pathLst>
                <a:path extrusionOk="0" h="481964" w="1571625">
                  <a:moveTo>
                    <a:pt x="1571244" y="0"/>
                  </a:moveTo>
                  <a:lnTo>
                    <a:pt x="0" y="0"/>
                  </a:lnTo>
                  <a:lnTo>
                    <a:pt x="0" y="481583"/>
                  </a:lnTo>
                  <a:lnTo>
                    <a:pt x="1571244" y="481583"/>
                  </a:lnTo>
                  <a:lnTo>
                    <a:pt x="1571244" y="0"/>
                  </a:lnTo>
                  <a:close/>
                </a:path>
              </a:pathLst>
            </a:custGeom>
            <a:solidFill>
              <a:srgbClr val="C2CE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5871971" y="3336035"/>
              <a:ext cx="1571625" cy="481965"/>
            </a:xfrm>
            <a:custGeom>
              <a:rect b="b" l="l" r="r" t="t"/>
              <a:pathLst>
                <a:path extrusionOk="0" h="481964" w="1571625">
                  <a:moveTo>
                    <a:pt x="0" y="481583"/>
                  </a:moveTo>
                  <a:lnTo>
                    <a:pt x="1571244" y="481583"/>
                  </a:lnTo>
                  <a:lnTo>
                    <a:pt x="1571244" y="0"/>
                  </a:lnTo>
                  <a:lnTo>
                    <a:pt x="0" y="0"/>
                  </a:lnTo>
                  <a:lnTo>
                    <a:pt x="0" y="481583"/>
                  </a:lnTo>
                  <a:close/>
                </a:path>
              </a:pathLst>
            </a:custGeom>
            <a:noFill/>
            <a:ln cap="flat" cmpd="sng" w="9525">
              <a:solidFill>
                <a:srgbClr val="8AA1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85" name="Google Shape;585;p52"/>
          <p:cNvSpPr txBox="1"/>
          <p:nvPr/>
        </p:nvSpPr>
        <p:spPr>
          <a:xfrm>
            <a:off x="6058915" y="3285871"/>
            <a:ext cx="119951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40690" lvl="0" marL="45275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LED Switch  off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86" name="Google Shape;586;p52"/>
          <p:cNvGrpSpPr/>
          <p:nvPr/>
        </p:nvGrpSpPr>
        <p:grpSpPr>
          <a:xfrm>
            <a:off x="5871972" y="1872995"/>
            <a:ext cx="1571625" cy="483234"/>
            <a:chOff x="5871972" y="1872995"/>
            <a:chExt cx="1571625" cy="483234"/>
          </a:xfrm>
        </p:grpSpPr>
        <p:sp>
          <p:nvSpPr>
            <p:cNvPr id="587" name="Google Shape;587;p52"/>
            <p:cNvSpPr/>
            <p:nvPr/>
          </p:nvSpPr>
          <p:spPr>
            <a:xfrm>
              <a:off x="5871972" y="1872995"/>
              <a:ext cx="1571625" cy="483234"/>
            </a:xfrm>
            <a:custGeom>
              <a:rect b="b" l="l" r="r" t="t"/>
              <a:pathLst>
                <a:path extrusionOk="0" h="483235" w="1571625">
                  <a:moveTo>
                    <a:pt x="1571244" y="0"/>
                  </a:moveTo>
                  <a:lnTo>
                    <a:pt x="0" y="0"/>
                  </a:lnTo>
                  <a:lnTo>
                    <a:pt x="0" y="483108"/>
                  </a:lnTo>
                  <a:lnTo>
                    <a:pt x="1571244" y="483108"/>
                  </a:lnTo>
                  <a:lnTo>
                    <a:pt x="1571244" y="0"/>
                  </a:lnTo>
                  <a:close/>
                </a:path>
              </a:pathLst>
            </a:custGeom>
            <a:solidFill>
              <a:srgbClr val="C2CEA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5871972" y="1872995"/>
              <a:ext cx="1571625" cy="483234"/>
            </a:xfrm>
            <a:custGeom>
              <a:rect b="b" l="l" r="r" t="t"/>
              <a:pathLst>
                <a:path extrusionOk="0" h="483235" w="1571625">
                  <a:moveTo>
                    <a:pt x="0" y="483108"/>
                  </a:moveTo>
                  <a:lnTo>
                    <a:pt x="1571244" y="483108"/>
                  </a:lnTo>
                  <a:lnTo>
                    <a:pt x="1571244" y="0"/>
                  </a:lnTo>
                  <a:lnTo>
                    <a:pt x="0" y="0"/>
                  </a:lnTo>
                  <a:lnTo>
                    <a:pt x="0" y="483108"/>
                  </a:lnTo>
                  <a:close/>
                </a:path>
              </a:pathLst>
            </a:custGeom>
            <a:noFill/>
            <a:ln cap="flat" cmpd="sng" w="9525">
              <a:solidFill>
                <a:srgbClr val="8AA14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89" name="Google Shape;589;p52"/>
          <p:cNvSpPr txBox="1"/>
          <p:nvPr/>
        </p:nvSpPr>
        <p:spPr>
          <a:xfrm>
            <a:off x="6004052" y="1823465"/>
            <a:ext cx="439356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12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Select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connection	</a:t>
            </a:r>
            <a:r>
              <a:rPr lang="en-US" sz="18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	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90" name="Google Shape;590;p52"/>
          <p:cNvSpPr/>
          <p:nvPr/>
        </p:nvSpPr>
        <p:spPr>
          <a:xfrm>
            <a:off x="7685531" y="1900427"/>
            <a:ext cx="2688590" cy="483234"/>
          </a:xfrm>
          <a:custGeom>
            <a:rect b="b" l="l" r="r" t="t"/>
            <a:pathLst>
              <a:path extrusionOk="0" h="483235" w="2688590">
                <a:moveTo>
                  <a:pt x="2607818" y="0"/>
                </a:moveTo>
                <a:lnTo>
                  <a:pt x="80518" y="0"/>
                </a:lnTo>
                <a:lnTo>
                  <a:pt x="49184" y="6330"/>
                </a:lnTo>
                <a:lnTo>
                  <a:pt x="23590" y="23590"/>
                </a:lnTo>
                <a:lnTo>
                  <a:pt x="6330" y="49184"/>
                </a:lnTo>
                <a:lnTo>
                  <a:pt x="0" y="80518"/>
                </a:lnTo>
                <a:lnTo>
                  <a:pt x="0" y="402589"/>
                </a:lnTo>
                <a:lnTo>
                  <a:pt x="6330" y="433923"/>
                </a:lnTo>
                <a:lnTo>
                  <a:pt x="23590" y="459517"/>
                </a:lnTo>
                <a:lnTo>
                  <a:pt x="49184" y="476777"/>
                </a:lnTo>
                <a:lnTo>
                  <a:pt x="80518" y="483108"/>
                </a:lnTo>
                <a:lnTo>
                  <a:pt x="2607818" y="483108"/>
                </a:lnTo>
                <a:lnTo>
                  <a:pt x="2639151" y="476777"/>
                </a:lnTo>
                <a:lnTo>
                  <a:pt x="2664745" y="459517"/>
                </a:lnTo>
                <a:lnTo>
                  <a:pt x="2682005" y="433923"/>
                </a:lnTo>
                <a:lnTo>
                  <a:pt x="2688336" y="402589"/>
                </a:lnTo>
                <a:lnTo>
                  <a:pt x="2688336" y="80518"/>
                </a:lnTo>
                <a:lnTo>
                  <a:pt x="2682005" y="49184"/>
                </a:lnTo>
                <a:lnTo>
                  <a:pt x="2664745" y="23590"/>
                </a:lnTo>
                <a:lnTo>
                  <a:pt x="2639151" y="6330"/>
                </a:lnTo>
                <a:lnTo>
                  <a:pt x="26078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1" name="Google Shape;591;p52"/>
          <p:cNvSpPr txBox="1"/>
          <p:nvPr/>
        </p:nvSpPr>
        <p:spPr>
          <a:xfrm>
            <a:off x="8035290" y="1987677"/>
            <a:ext cx="19958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Message Receive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92" name="Google Shape;592;p52"/>
          <p:cNvGrpSpPr/>
          <p:nvPr/>
        </p:nvGrpSpPr>
        <p:grpSpPr>
          <a:xfrm>
            <a:off x="7685531" y="2604515"/>
            <a:ext cx="2688590" cy="481965"/>
            <a:chOff x="7685531" y="2604515"/>
            <a:chExt cx="2688590" cy="481965"/>
          </a:xfrm>
        </p:grpSpPr>
        <p:sp>
          <p:nvSpPr>
            <p:cNvPr id="593" name="Google Shape;593;p52"/>
            <p:cNvSpPr/>
            <p:nvPr/>
          </p:nvSpPr>
          <p:spPr>
            <a:xfrm>
              <a:off x="7685531" y="2604515"/>
              <a:ext cx="2688590" cy="481965"/>
            </a:xfrm>
            <a:custGeom>
              <a:rect b="b" l="l" r="r" t="t"/>
              <a:pathLst>
                <a:path extrusionOk="0" h="481964" w="2688590">
                  <a:moveTo>
                    <a:pt x="2608072" y="0"/>
                  </a:moveTo>
                  <a:lnTo>
                    <a:pt x="80264" y="0"/>
                  </a:lnTo>
                  <a:lnTo>
                    <a:pt x="49023" y="6308"/>
                  </a:lnTo>
                  <a:lnTo>
                    <a:pt x="23510" y="23510"/>
                  </a:lnTo>
                  <a:lnTo>
                    <a:pt x="6308" y="49023"/>
                  </a:lnTo>
                  <a:lnTo>
                    <a:pt x="0" y="80263"/>
                  </a:lnTo>
                  <a:lnTo>
                    <a:pt x="0" y="401320"/>
                  </a:lnTo>
                  <a:lnTo>
                    <a:pt x="6308" y="432560"/>
                  </a:lnTo>
                  <a:lnTo>
                    <a:pt x="23510" y="458073"/>
                  </a:lnTo>
                  <a:lnTo>
                    <a:pt x="49023" y="475275"/>
                  </a:lnTo>
                  <a:lnTo>
                    <a:pt x="80264" y="481584"/>
                  </a:lnTo>
                  <a:lnTo>
                    <a:pt x="2608072" y="481584"/>
                  </a:lnTo>
                  <a:lnTo>
                    <a:pt x="2639312" y="475275"/>
                  </a:lnTo>
                  <a:lnTo>
                    <a:pt x="2664825" y="458073"/>
                  </a:lnTo>
                  <a:lnTo>
                    <a:pt x="2682027" y="432560"/>
                  </a:lnTo>
                  <a:lnTo>
                    <a:pt x="2688336" y="401320"/>
                  </a:lnTo>
                  <a:lnTo>
                    <a:pt x="2688336" y="80263"/>
                  </a:lnTo>
                  <a:lnTo>
                    <a:pt x="2682027" y="49023"/>
                  </a:lnTo>
                  <a:lnTo>
                    <a:pt x="2664825" y="23510"/>
                  </a:lnTo>
                  <a:lnTo>
                    <a:pt x="2639312" y="6308"/>
                  </a:lnTo>
                  <a:lnTo>
                    <a:pt x="2608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7685531" y="2604515"/>
              <a:ext cx="2688590" cy="481965"/>
            </a:xfrm>
            <a:custGeom>
              <a:rect b="b" l="l" r="r" t="t"/>
              <a:pathLst>
                <a:path extrusionOk="0" h="481964" w="2688590">
                  <a:moveTo>
                    <a:pt x="0" y="80263"/>
                  </a:moveTo>
                  <a:lnTo>
                    <a:pt x="6308" y="49023"/>
                  </a:lnTo>
                  <a:lnTo>
                    <a:pt x="23510" y="23510"/>
                  </a:lnTo>
                  <a:lnTo>
                    <a:pt x="49023" y="6308"/>
                  </a:lnTo>
                  <a:lnTo>
                    <a:pt x="80264" y="0"/>
                  </a:lnTo>
                  <a:lnTo>
                    <a:pt x="2608072" y="0"/>
                  </a:lnTo>
                  <a:lnTo>
                    <a:pt x="2639312" y="6308"/>
                  </a:lnTo>
                  <a:lnTo>
                    <a:pt x="2664825" y="23510"/>
                  </a:lnTo>
                  <a:lnTo>
                    <a:pt x="2682027" y="49023"/>
                  </a:lnTo>
                  <a:lnTo>
                    <a:pt x="2688336" y="80263"/>
                  </a:lnTo>
                  <a:lnTo>
                    <a:pt x="2688336" y="401320"/>
                  </a:lnTo>
                  <a:lnTo>
                    <a:pt x="2682027" y="432560"/>
                  </a:lnTo>
                  <a:lnTo>
                    <a:pt x="2664825" y="458073"/>
                  </a:lnTo>
                  <a:lnTo>
                    <a:pt x="2639312" y="475275"/>
                  </a:lnTo>
                  <a:lnTo>
                    <a:pt x="2608072" y="481584"/>
                  </a:lnTo>
                  <a:lnTo>
                    <a:pt x="80264" y="481584"/>
                  </a:lnTo>
                  <a:lnTo>
                    <a:pt x="49023" y="475275"/>
                  </a:lnTo>
                  <a:lnTo>
                    <a:pt x="23510" y="458073"/>
                  </a:lnTo>
                  <a:lnTo>
                    <a:pt x="6308" y="432560"/>
                  </a:lnTo>
                  <a:lnTo>
                    <a:pt x="0" y="401320"/>
                  </a:lnTo>
                  <a:lnTo>
                    <a:pt x="0" y="80263"/>
                  </a:lnTo>
                  <a:close/>
                </a:path>
              </a:pathLst>
            </a:custGeom>
            <a:noFill/>
            <a:ln cap="flat" cmpd="sng" w="15225">
              <a:solidFill>
                <a:srgbClr val="92AA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95" name="Google Shape;595;p52"/>
          <p:cNvSpPr txBox="1"/>
          <p:nvPr/>
        </p:nvSpPr>
        <p:spPr>
          <a:xfrm>
            <a:off x="8058150" y="2691765"/>
            <a:ext cx="194627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Message Send(u)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96" name="Google Shape;596;p52"/>
          <p:cNvGrpSpPr/>
          <p:nvPr/>
        </p:nvGrpSpPr>
        <p:grpSpPr>
          <a:xfrm>
            <a:off x="7685531" y="3336035"/>
            <a:ext cx="2688590" cy="481965"/>
            <a:chOff x="7685531" y="3336035"/>
            <a:chExt cx="2688590" cy="481965"/>
          </a:xfrm>
        </p:grpSpPr>
        <p:sp>
          <p:nvSpPr>
            <p:cNvPr id="597" name="Google Shape;597;p52"/>
            <p:cNvSpPr/>
            <p:nvPr/>
          </p:nvSpPr>
          <p:spPr>
            <a:xfrm>
              <a:off x="7685531" y="3336035"/>
              <a:ext cx="2688590" cy="481965"/>
            </a:xfrm>
            <a:custGeom>
              <a:rect b="b" l="l" r="r" t="t"/>
              <a:pathLst>
                <a:path extrusionOk="0" h="481964" w="2688590">
                  <a:moveTo>
                    <a:pt x="2608072" y="0"/>
                  </a:moveTo>
                  <a:lnTo>
                    <a:pt x="80264" y="0"/>
                  </a:lnTo>
                  <a:lnTo>
                    <a:pt x="49023" y="6308"/>
                  </a:lnTo>
                  <a:lnTo>
                    <a:pt x="23510" y="23510"/>
                  </a:lnTo>
                  <a:lnTo>
                    <a:pt x="6308" y="49023"/>
                  </a:lnTo>
                  <a:lnTo>
                    <a:pt x="0" y="80263"/>
                  </a:lnTo>
                  <a:lnTo>
                    <a:pt x="0" y="401319"/>
                  </a:lnTo>
                  <a:lnTo>
                    <a:pt x="6308" y="432560"/>
                  </a:lnTo>
                  <a:lnTo>
                    <a:pt x="23510" y="458073"/>
                  </a:lnTo>
                  <a:lnTo>
                    <a:pt x="49023" y="475275"/>
                  </a:lnTo>
                  <a:lnTo>
                    <a:pt x="80264" y="481583"/>
                  </a:lnTo>
                  <a:lnTo>
                    <a:pt x="2608072" y="481583"/>
                  </a:lnTo>
                  <a:lnTo>
                    <a:pt x="2639312" y="475275"/>
                  </a:lnTo>
                  <a:lnTo>
                    <a:pt x="2664825" y="458073"/>
                  </a:lnTo>
                  <a:lnTo>
                    <a:pt x="2682027" y="432560"/>
                  </a:lnTo>
                  <a:lnTo>
                    <a:pt x="2688336" y="401319"/>
                  </a:lnTo>
                  <a:lnTo>
                    <a:pt x="2688336" y="80263"/>
                  </a:lnTo>
                  <a:lnTo>
                    <a:pt x="2682027" y="49023"/>
                  </a:lnTo>
                  <a:lnTo>
                    <a:pt x="2664825" y="23510"/>
                  </a:lnTo>
                  <a:lnTo>
                    <a:pt x="2639312" y="6308"/>
                  </a:lnTo>
                  <a:lnTo>
                    <a:pt x="2608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7685531" y="3336035"/>
              <a:ext cx="2688590" cy="481965"/>
            </a:xfrm>
            <a:custGeom>
              <a:rect b="b" l="l" r="r" t="t"/>
              <a:pathLst>
                <a:path extrusionOk="0" h="481964" w="2688590">
                  <a:moveTo>
                    <a:pt x="0" y="80263"/>
                  </a:moveTo>
                  <a:lnTo>
                    <a:pt x="6308" y="49023"/>
                  </a:lnTo>
                  <a:lnTo>
                    <a:pt x="23510" y="23510"/>
                  </a:lnTo>
                  <a:lnTo>
                    <a:pt x="49023" y="6308"/>
                  </a:lnTo>
                  <a:lnTo>
                    <a:pt x="80264" y="0"/>
                  </a:lnTo>
                  <a:lnTo>
                    <a:pt x="2608072" y="0"/>
                  </a:lnTo>
                  <a:lnTo>
                    <a:pt x="2639312" y="6308"/>
                  </a:lnTo>
                  <a:lnTo>
                    <a:pt x="2664825" y="23510"/>
                  </a:lnTo>
                  <a:lnTo>
                    <a:pt x="2682027" y="49023"/>
                  </a:lnTo>
                  <a:lnTo>
                    <a:pt x="2688336" y="80263"/>
                  </a:lnTo>
                  <a:lnTo>
                    <a:pt x="2688336" y="401319"/>
                  </a:lnTo>
                  <a:lnTo>
                    <a:pt x="2682027" y="432560"/>
                  </a:lnTo>
                  <a:lnTo>
                    <a:pt x="2664825" y="458073"/>
                  </a:lnTo>
                  <a:lnTo>
                    <a:pt x="2639312" y="475275"/>
                  </a:lnTo>
                  <a:lnTo>
                    <a:pt x="2608072" y="481583"/>
                  </a:lnTo>
                  <a:lnTo>
                    <a:pt x="80264" y="481583"/>
                  </a:lnTo>
                  <a:lnTo>
                    <a:pt x="49023" y="475275"/>
                  </a:lnTo>
                  <a:lnTo>
                    <a:pt x="23510" y="458073"/>
                  </a:lnTo>
                  <a:lnTo>
                    <a:pt x="6308" y="432560"/>
                  </a:lnTo>
                  <a:lnTo>
                    <a:pt x="0" y="401319"/>
                  </a:lnTo>
                  <a:lnTo>
                    <a:pt x="0" y="80263"/>
                  </a:lnTo>
                  <a:close/>
                </a:path>
              </a:pathLst>
            </a:custGeom>
            <a:noFill/>
            <a:ln cap="flat" cmpd="sng" w="15225">
              <a:solidFill>
                <a:srgbClr val="92AA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599" name="Google Shape;599;p52"/>
          <p:cNvSpPr txBox="1"/>
          <p:nvPr/>
        </p:nvSpPr>
        <p:spPr>
          <a:xfrm>
            <a:off x="8050783" y="3423030"/>
            <a:ext cx="196405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Message Send(d)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0" name="Google Shape;600;p52"/>
          <p:cNvSpPr txBox="1"/>
          <p:nvPr>
            <p:ph type="title"/>
          </p:nvPr>
        </p:nvSpPr>
        <p:spPr>
          <a:xfrm>
            <a:off x="497839" y="609600"/>
            <a:ext cx="11445805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01" name="Google Shape;601;p52"/>
          <p:cNvCxnSpPr/>
          <p:nvPr/>
        </p:nvCxnSpPr>
        <p:spPr>
          <a:xfrm>
            <a:off x="5154167" y="2133600"/>
            <a:ext cx="717804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02" name="Google Shape;602;p52"/>
          <p:cNvCxnSpPr/>
          <p:nvPr/>
        </p:nvCxnSpPr>
        <p:spPr>
          <a:xfrm>
            <a:off x="3413760" y="2479040"/>
            <a:ext cx="2448560" cy="38608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03" name="Google Shape;603;p52"/>
          <p:cNvCxnSpPr/>
          <p:nvPr/>
        </p:nvCxnSpPr>
        <p:spPr>
          <a:xfrm>
            <a:off x="3424046" y="2824479"/>
            <a:ext cx="2448434" cy="762001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3"/>
          <p:cNvSpPr/>
          <p:nvPr/>
        </p:nvSpPr>
        <p:spPr>
          <a:xfrm>
            <a:off x="1632204" y="1988819"/>
            <a:ext cx="2313432" cy="411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9" name="Google Shape;609;p53"/>
          <p:cNvSpPr/>
          <p:nvPr/>
        </p:nvSpPr>
        <p:spPr>
          <a:xfrm>
            <a:off x="4640579" y="1988819"/>
            <a:ext cx="2314955" cy="4114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0" name="Google Shape;610;p53"/>
          <p:cNvSpPr/>
          <p:nvPr/>
        </p:nvSpPr>
        <p:spPr>
          <a:xfrm>
            <a:off x="7607807" y="1988819"/>
            <a:ext cx="2314955" cy="4114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1" name="Google Shape;611;p53"/>
          <p:cNvSpPr txBox="1"/>
          <p:nvPr>
            <p:ph type="title"/>
          </p:nvPr>
        </p:nvSpPr>
        <p:spPr>
          <a:xfrm>
            <a:off x="497839" y="609600"/>
            <a:ext cx="11445805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4"/>
          <p:cNvSpPr/>
          <p:nvPr/>
        </p:nvSpPr>
        <p:spPr>
          <a:xfrm>
            <a:off x="4724400" y="1920239"/>
            <a:ext cx="2313432" cy="411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7" name="Google Shape;617;p54"/>
          <p:cNvSpPr/>
          <p:nvPr/>
        </p:nvSpPr>
        <p:spPr>
          <a:xfrm>
            <a:off x="7743444" y="1915159"/>
            <a:ext cx="2314955" cy="4114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8" name="Google Shape;618;p54"/>
          <p:cNvSpPr/>
          <p:nvPr/>
        </p:nvSpPr>
        <p:spPr>
          <a:xfrm>
            <a:off x="1703832" y="1920239"/>
            <a:ext cx="2314956" cy="4114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9" name="Google Shape;619;p54"/>
          <p:cNvSpPr txBox="1"/>
          <p:nvPr>
            <p:ph type="title"/>
          </p:nvPr>
        </p:nvSpPr>
        <p:spPr>
          <a:xfrm>
            <a:off x="497839" y="609600"/>
            <a:ext cx="11423228" cy="629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LAB3-3藍牙控制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開關燈/繼電器(App Inventor部分)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/>
          <p:nvPr>
            <p:ph type="title"/>
          </p:nvPr>
        </p:nvSpPr>
        <p:spPr>
          <a:xfrm>
            <a:off x="1348509" y="273533"/>
            <a:ext cx="9685050" cy="8969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/>
              <a:t>LAB 3-4 app接收藍芽上傳資料(linkit部分)</a:t>
            </a:r>
            <a:endParaRPr sz="3600"/>
          </a:p>
        </p:txBody>
      </p:sp>
      <p:sp>
        <p:nvSpPr>
          <p:cNvPr id="625" name="Google Shape;625;p55"/>
          <p:cNvSpPr txBox="1"/>
          <p:nvPr/>
        </p:nvSpPr>
        <p:spPr>
          <a:xfrm>
            <a:off x="1104900" y="2039539"/>
            <a:ext cx="316665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實驗目的: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了解藍芽通訊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所需實驗材料: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藍芽 一個 	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溫濕感測器 一個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接線方法如右圖&gt;&gt;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Dht &gt;&gt;P4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BT _TX &gt;&gt;P2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BT_RX&gt;&gt;P3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6" name="Google Shape;62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367" y="3729357"/>
            <a:ext cx="2963735" cy="3005244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5"/>
          <p:cNvSpPr txBox="1"/>
          <p:nvPr/>
        </p:nvSpPr>
        <p:spPr>
          <a:xfrm>
            <a:off x="3352367" y="3306943"/>
            <a:ext cx="24453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DHT  模組插D4 =Pin4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5158" y="1094283"/>
            <a:ext cx="6346382" cy="4669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501" y="344536"/>
            <a:ext cx="5179999" cy="651346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6"/>
          <p:cNvSpPr txBox="1"/>
          <p:nvPr/>
        </p:nvSpPr>
        <p:spPr>
          <a:xfrm>
            <a:off x="1340548" y="1625413"/>
            <a:ext cx="632786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5" name="Google Shape;635;p56"/>
          <p:cNvSpPr/>
          <p:nvPr/>
        </p:nvSpPr>
        <p:spPr>
          <a:xfrm>
            <a:off x="2785961" y="6073421"/>
            <a:ext cx="2248884" cy="27785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6" name="Google Shape;636;p56"/>
          <p:cNvSpPr txBox="1"/>
          <p:nvPr/>
        </p:nvSpPr>
        <p:spPr>
          <a:xfrm>
            <a:off x="5604966" y="6027681"/>
            <a:ext cx="2360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將資料透過藍芽上傳</a:t>
            </a:r>
            <a:endParaRPr/>
          </a:p>
        </p:txBody>
      </p:sp>
      <p:sp>
        <p:nvSpPr>
          <p:cNvPr id="637" name="Google Shape;637;p56"/>
          <p:cNvSpPr txBox="1"/>
          <p:nvPr/>
        </p:nvSpPr>
        <p:spPr>
          <a:xfrm>
            <a:off x="5307420" y="811373"/>
            <a:ext cx="2360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模組接D4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8" name="Google Shape;638;p56"/>
          <p:cNvSpPr/>
          <p:nvPr/>
        </p:nvSpPr>
        <p:spPr>
          <a:xfrm>
            <a:off x="2349500" y="955872"/>
            <a:ext cx="2606321" cy="22483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57"/>
          <p:cNvPicPr preferRelativeResize="0"/>
          <p:nvPr/>
        </p:nvPicPr>
        <p:blipFill rotWithShape="1">
          <a:blip r:embed="rId3">
            <a:alphaModFix/>
          </a:blip>
          <a:srcRect b="0" l="0" r="6944" t="0"/>
          <a:stretch/>
        </p:blipFill>
        <p:spPr>
          <a:xfrm>
            <a:off x="961753" y="2152062"/>
            <a:ext cx="11106069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7"/>
          <p:cNvSpPr txBox="1"/>
          <p:nvPr>
            <p:ph type="title"/>
          </p:nvPr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/>
              <a:t>LAB 3-4 app接收藍芽上傳資料</a:t>
            </a:r>
            <a:r>
              <a:rPr lang="en-US" sz="3200"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/>
          </a:p>
        </p:txBody>
      </p:sp>
      <p:sp>
        <p:nvSpPr>
          <p:cNvPr id="645" name="Google Shape;645;p57"/>
          <p:cNvSpPr txBox="1"/>
          <p:nvPr>
            <p:ph idx="1" type="body"/>
          </p:nvPr>
        </p:nvSpPr>
        <p:spPr>
          <a:xfrm>
            <a:off x="662440" y="1570264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加入listpicker</a:t>
            </a:r>
            <a:endParaRPr/>
          </a:p>
        </p:txBody>
      </p:sp>
      <p:sp>
        <p:nvSpPr>
          <p:cNvPr id="646" name="Google Shape;646;p57"/>
          <p:cNvSpPr/>
          <p:nvPr/>
        </p:nvSpPr>
        <p:spPr>
          <a:xfrm>
            <a:off x="1486191" y="5409804"/>
            <a:ext cx="864096" cy="2880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7" name="Google Shape;647;p57"/>
          <p:cNvSpPr/>
          <p:nvPr/>
        </p:nvSpPr>
        <p:spPr>
          <a:xfrm>
            <a:off x="5282327" y="4470965"/>
            <a:ext cx="1430858" cy="67603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58"/>
          <p:cNvPicPr preferRelativeResize="0"/>
          <p:nvPr/>
        </p:nvPicPr>
        <p:blipFill rotWithShape="1">
          <a:blip r:embed="rId3">
            <a:alphaModFix/>
          </a:blip>
          <a:srcRect b="0" l="0" r="40647" t="32915"/>
          <a:stretch/>
        </p:blipFill>
        <p:spPr>
          <a:xfrm>
            <a:off x="2899385" y="2159042"/>
            <a:ext cx="7414889" cy="441863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8"/>
          <p:cNvSpPr txBox="1"/>
          <p:nvPr>
            <p:ph idx="1" type="body"/>
          </p:nvPr>
        </p:nvSpPr>
        <p:spPr>
          <a:xfrm>
            <a:off x="662440" y="1570264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加入bluetoothclient</a:t>
            </a:r>
            <a:endParaRPr/>
          </a:p>
        </p:txBody>
      </p:sp>
      <p:sp>
        <p:nvSpPr>
          <p:cNvPr id="654" name="Google Shape;654;p58"/>
          <p:cNvSpPr/>
          <p:nvPr/>
        </p:nvSpPr>
        <p:spPr>
          <a:xfrm>
            <a:off x="2899385" y="2982373"/>
            <a:ext cx="1856240" cy="27067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5" name="Google Shape;655;p58"/>
          <p:cNvSpPr/>
          <p:nvPr/>
        </p:nvSpPr>
        <p:spPr>
          <a:xfrm>
            <a:off x="8692932" y="5995686"/>
            <a:ext cx="1430858" cy="58199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6" name="Google Shape;656;p58"/>
          <p:cNvSpPr txBox="1"/>
          <p:nvPr>
            <p:ph type="title"/>
          </p:nvPr>
        </p:nvSpPr>
        <p:spPr>
          <a:xfrm>
            <a:off x="2133600" y="575733"/>
            <a:ext cx="9371013" cy="1329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/>
              <a:t>LAB 3-4 app接收藍芽上傳資料</a:t>
            </a:r>
            <a:r>
              <a:rPr lang="en-US" sz="3200"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022305"/>
            <a:ext cx="1158240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9"/>
          <p:cNvSpPr txBox="1"/>
          <p:nvPr>
            <p:ph idx="1" type="body"/>
          </p:nvPr>
        </p:nvSpPr>
        <p:spPr>
          <a:xfrm>
            <a:off x="662440" y="1570264"/>
            <a:ext cx="1705203" cy="568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加入label</a:t>
            </a:r>
            <a:endParaRPr/>
          </a:p>
        </p:txBody>
      </p:sp>
      <p:sp>
        <p:nvSpPr>
          <p:cNvPr id="663" name="Google Shape;663;p59"/>
          <p:cNvSpPr/>
          <p:nvPr/>
        </p:nvSpPr>
        <p:spPr>
          <a:xfrm>
            <a:off x="491396" y="4809367"/>
            <a:ext cx="864096" cy="2880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4517136" y="4819297"/>
            <a:ext cx="1281780" cy="30828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Google Shape;665;p59"/>
          <p:cNvSpPr txBox="1"/>
          <p:nvPr>
            <p:ph type="title"/>
          </p:nvPr>
        </p:nvSpPr>
        <p:spPr>
          <a:xfrm>
            <a:off x="1817512" y="541867"/>
            <a:ext cx="9687102" cy="1363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/>
              <a:t>LAB 3-4 app接收藍芽上傳資料</a:t>
            </a:r>
            <a:r>
              <a:rPr lang="en-US" sz="3200"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/>
          <p:nvPr/>
        </p:nvSpPr>
        <p:spPr>
          <a:xfrm>
            <a:off x="497839" y="609600"/>
            <a:ext cx="10343895" cy="629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 3-1   三軸加速度計</a:t>
            </a:r>
            <a:endParaRPr sz="4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1648178" y="1616363"/>
            <a:ext cx="4605866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(adxl345.isActivityDetected())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Serial.println("ADXL345 : 偵測到 移動");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Serial.print("ADXL345 : X : 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Serial.println(String(adxl345.getX()));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Serial.print("ADXL345 : y : 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Serial.println(String(adxl345.getY()));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Serial.print("ADXL345 : z : 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Serial.println(String(adxl345.getZ()));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Serial.print("ADXL345 : Pitch : 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Serial.println(String(adxl345.getPitch()));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delay(200);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6254044" y="1724085"/>
            <a:ext cx="3623733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如果有移動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X軸的加速度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Y軸的加速度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Z軸的加速度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計算後的整體加速度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另一個表示法 getRoll()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671" name="Google Shape;671;p60"/>
          <p:cNvSpPr txBox="1"/>
          <p:nvPr>
            <p:ph idx="1" type="body"/>
          </p:nvPr>
        </p:nvSpPr>
        <p:spPr>
          <a:xfrm>
            <a:off x="873301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加入clock</a:t>
            </a:r>
            <a:endParaRPr/>
          </a:p>
        </p:txBody>
      </p:sp>
      <p:pic>
        <p:nvPicPr>
          <p:cNvPr id="672" name="Google Shape;67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4877" y="1469711"/>
            <a:ext cx="8077200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0"/>
          <p:cNvSpPr/>
          <p:nvPr/>
        </p:nvSpPr>
        <p:spPr>
          <a:xfrm>
            <a:off x="9653723" y="6118905"/>
            <a:ext cx="664321" cy="45620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p60"/>
          <p:cNvSpPr/>
          <p:nvPr/>
        </p:nvSpPr>
        <p:spPr>
          <a:xfrm>
            <a:off x="3104877" y="2750601"/>
            <a:ext cx="864096" cy="28803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5" name="Google Shape;675;p60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1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681" name="Google Shape;681;p61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82" name="Google Shape;68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700" y="3156655"/>
            <a:ext cx="75819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6078" y="5746044"/>
            <a:ext cx="3724633" cy="111485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1"/>
          <p:cNvSpPr/>
          <p:nvPr/>
        </p:nvSpPr>
        <p:spPr>
          <a:xfrm>
            <a:off x="3368108" y="3127100"/>
            <a:ext cx="2727892" cy="79014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5" name="Google Shape;685;p61"/>
          <p:cNvSpPr/>
          <p:nvPr/>
        </p:nvSpPr>
        <p:spPr>
          <a:xfrm>
            <a:off x="1107967" y="4109156"/>
            <a:ext cx="935322" cy="40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6" name="Google Shape;686;p61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2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692" name="Google Shape;692;p62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3" name="Google Shape;69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388" y="2928232"/>
            <a:ext cx="69056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8184" y="5675489"/>
            <a:ext cx="5553816" cy="1182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2"/>
          <p:cNvSpPr/>
          <p:nvPr/>
        </p:nvSpPr>
        <p:spPr>
          <a:xfrm>
            <a:off x="3335053" y="2928232"/>
            <a:ext cx="3709213" cy="54186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6" name="Google Shape;696;p62"/>
          <p:cNvSpPr/>
          <p:nvPr/>
        </p:nvSpPr>
        <p:spPr>
          <a:xfrm>
            <a:off x="1140178" y="4312356"/>
            <a:ext cx="936978" cy="42897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7" name="Google Shape;697;p62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03" name="Google Shape;703;p63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04" name="Google Shape;7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5524" y="2701617"/>
            <a:ext cx="6463379" cy="2217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664" y="5573308"/>
            <a:ext cx="6313877" cy="128088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3"/>
          <p:cNvSpPr/>
          <p:nvPr/>
        </p:nvSpPr>
        <p:spPr>
          <a:xfrm>
            <a:off x="2777067" y="3635022"/>
            <a:ext cx="959555" cy="45155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7" name="Google Shape;707;p63"/>
          <p:cNvSpPr/>
          <p:nvPr/>
        </p:nvSpPr>
        <p:spPr>
          <a:xfrm>
            <a:off x="5851664" y="3429000"/>
            <a:ext cx="1610292" cy="77046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63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14" name="Google Shape;714;p64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當選擇後</a:t>
            </a:r>
            <a:endParaRPr/>
          </a:p>
        </p:txBody>
      </p:sp>
      <p:pic>
        <p:nvPicPr>
          <p:cNvPr id="715" name="Google Shape;7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375" y="2751490"/>
            <a:ext cx="634365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4"/>
          <p:cNvPicPr preferRelativeResize="0"/>
          <p:nvPr/>
        </p:nvPicPr>
        <p:blipFill rotWithShape="1">
          <a:blip r:embed="rId4">
            <a:alphaModFix/>
          </a:blip>
          <a:srcRect b="0" l="0" r="41677" t="29582"/>
          <a:stretch/>
        </p:blipFill>
        <p:spPr>
          <a:xfrm>
            <a:off x="7631113" y="5442755"/>
            <a:ext cx="4560887" cy="141524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4"/>
          <p:cNvSpPr/>
          <p:nvPr/>
        </p:nvSpPr>
        <p:spPr>
          <a:xfrm>
            <a:off x="4079309" y="2830689"/>
            <a:ext cx="3348780" cy="77046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8" name="Google Shape;718;p64"/>
          <p:cNvSpPr/>
          <p:nvPr/>
        </p:nvSpPr>
        <p:spPr>
          <a:xfrm>
            <a:off x="1761066" y="5328356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9" name="Google Shape;719;p64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5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25" name="Google Shape;725;p65"/>
          <p:cNvSpPr txBox="1"/>
          <p:nvPr>
            <p:ph idx="1" type="body"/>
          </p:nvPr>
        </p:nvSpPr>
        <p:spPr>
          <a:xfrm>
            <a:off x="1257123" y="2212623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設定選單的元素</a:t>
            </a:r>
            <a:endParaRPr/>
          </a:p>
        </p:txBody>
      </p:sp>
      <p:pic>
        <p:nvPicPr>
          <p:cNvPr id="726" name="Google Shape;72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074" y="2955611"/>
            <a:ext cx="745807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5"/>
          <p:cNvSpPr/>
          <p:nvPr/>
        </p:nvSpPr>
        <p:spPr>
          <a:xfrm>
            <a:off x="1782368" y="3689821"/>
            <a:ext cx="1085010" cy="41161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8" name="Google Shape;728;p65"/>
          <p:cNvSpPr/>
          <p:nvPr/>
        </p:nvSpPr>
        <p:spPr>
          <a:xfrm>
            <a:off x="4028857" y="3187818"/>
            <a:ext cx="3625009" cy="37947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29" name="Google Shape;72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6222" y="5715679"/>
            <a:ext cx="5305778" cy="1142321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5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6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36" name="Google Shape;736;p66"/>
          <p:cNvSpPr txBox="1"/>
          <p:nvPr>
            <p:ph idx="1" type="body"/>
          </p:nvPr>
        </p:nvSpPr>
        <p:spPr>
          <a:xfrm>
            <a:off x="929745" y="2246489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設定成搜尋到的藍芽位址與設備名稱</a:t>
            </a:r>
            <a:endParaRPr/>
          </a:p>
        </p:txBody>
      </p:sp>
      <p:pic>
        <p:nvPicPr>
          <p:cNvPr id="737" name="Google Shape;73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745" y="2820106"/>
            <a:ext cx="6772275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6"/>
          <p:cNvSpPr/>
          <p:nvPr/>
        </p:nvSpPr>
        <p:spPr>
          <a:xfrm>
            <a:off x="1082457" y="4738295"/>
            <a:ext cx="1510467" cy="46588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3230872" y="2853973"/>
            <a:ext cx="4231084" cy="43109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40" name="Google Shape;74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5985" y="5881511"/>
            <a:ext cx="9256015" cy="97648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6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3270" y="1669388"/>
            <a:ext cx="7184320" cy="4706043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7"/>
          <p:cNvSpPr txBox="1"/>
          <p:nvPr>
            <p:ph idx="1" type="body"/>
          </p:nvPr>
        </p:nvSpPr>
        <p:spPr>
          <a:xfrm>
            <a:off x="703968" y="2133599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在未選擇時</a:t>
            </a:r>
            <a:endParaRPr/>
          </a:p>
        </p:txBody>
      </p:sp>
      <p:sp>
        <p:nvSpPr>
          <p:cNvPr id="748" name="Google Shape;748;p67"/>
          <p:cNvSpPr/>
          <p:nvPr/>
        </p:nvSpPr>
        <p:spPr>
          <a:xfrm>
            <a:off x="5356964" y="2133599"/>
            <a:ext cx="3102722" cy="81668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3193480" y="5347895"/>
            <a:ext cx="1085010" cy="41161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50" name="Google Shape;75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9686" y="5471814"/>
            <a:ext cx="37147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7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2" name="Google Shape;752;p67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8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58" name="Google Shape;758;p68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59" name="Google Shape;75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057" y="2668939"/>
            <a:ext cx="6088855" cy="30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/>
          <p:nvPr/>
        </p:nvSpPr>
        <p:spPr>
          <a:xfrm>
            <a:off x="2246488" y="3033889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1" name="Google Shape;761;p68"/>
          <p:cNvSpPr/>
          <p:nvPr/>
        </p:nvSpPr>
        <p:spPr>
          <a:xfrm>
            <a:off x="5339644" y="2668939"/>
            <a:ext cx="1411112" cy="11015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62" name="Google Shape;76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1636" y="5238222"/>
            <a:ext cx="4019449" cy="1619778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8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9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69" name="Google Shape;769;p69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70" name="Google Shape;77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848" y="2680406"/>
            <a:ext cx="6486525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9"/>
          <p:cNvSpPr/>
          <p:nvPr/>
        </p:nvSpPr>
        <p:spPr>
          <a:xfrm>
            <a:off x="1456266" y="5109633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2" name="Google Shape;772;p69"/>
          <p:cNvSpPr/>
          <p:nvPr/>
        </p:nvSpPr>
        <p:spPr>
          <a:xfrm>
            <a:off x="3443111" y="2690283"/>
            <a:ext cx="3544711" cy="73871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3" name="Google Shape;77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4567" y="5328356"/>
            <a:ext cx="4597433" cy="152465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9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/>
        </p:nvSpPr>
        <p:spPr>
          <a:xfrm>
            <a:off x="859790" y="2057400"/>
            <a:ext cx="6001715" cy="4076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實驗目的:</a:t>
            </a:r>
            <a:endParaRPr/>
          </a:p>
          <a:p>
            <a:pPr indent="0" lvl="0" marL="120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了解三軸加速度計的用法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所需實驗材料:</a:t>
            </a:r>
            <a:endParaRPr/>
          </a:p>
          <a:p>
            <a:pPr indent="0" lvl="0" marL="120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三軸加速度計 一個</a:t>
            </a:r>
            <a:endParaRPr/>
          </a:p>
          <a:p>
            <a:pPr indent="0" lvl="0" marL="120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Led *2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接線方法如右圖&gt;&gt;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12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SCL&gt;&gt;P8     VS &gt;&gt;5V/3V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SDA&gt;&gt;P9    GND&gt;&gt;GND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LED1&gt;&gt;P2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LED2&gt;&gt;P3   記得接電阻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5" name="Google Shape;215;p7"/>
          <p:cNvSpPr txBox="1"/>
          <p:nvPr/>
        </p:nvSpPr>
        <p:spPr>
          <a:xfrm>
            <a:off x="497839" y="609600"/>
            <a:ext cx="10343895" cy="629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 3-2  移動亮燈</a:t>
            </a:r>
            <a:endParaRPr sz="4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6" name="Google Shape;2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4319" y="1811171"/>
            <a:ext cx="6001715" cy="459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80" name="Google Shape;780;p70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934" y="2232662"/>
            <a:ext cx="6248400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0"/>
          <p:cNvSpPr/>
          <p:nvPr/>
        </p:nvSpPr>
        <p:spPr>
          <a:xfrm>
            <a:off x="1569154" y="4638044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3" name="Google Shape;783;p70"/>
          <p:cNvSpPr/>
          <p:nvPr/>
        </p:nvSpPr>
        <p:spPr>
          <a:xfrm>
            <a:off x="3784599" y="2221373"/>
            <a:ext cx="2887134" cy="47801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4" name="Google Shape;78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6539" y="5246374"/>
            <a:ext cx="7065462" cy="16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0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1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791" name="Google Shape;791;p71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92" name="Google Shape;79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1824" y="2599444"/>
            <a:ext cx="7291686" cy="2108023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71"/>
          <p:cNvSpPr/>
          <p:nvPr/>
        </p:nvSpPr>
        <p:spPr>
          <a:xfrm>
            <a:off x="2156177" y="4312356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4" name="Google Shape;794;p71"/>
          <p:cNvSpPr/>
          <p:nvPr/>
        </p:nvSpPr>
        <p:spPr>
          <a:xfrm>
            <a:off x="4909844" y="2599444"/>
            <a:ext cx="4283666" cy="56144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95" name="Google Shape;795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7387" y="5091642"/>
            <a:ext cx="7884613" cy="1766358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71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2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802" name="Google Shape;802;p72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03" name="Google Shape;80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2" y="2904772"/>
            <a:ext cx="5891493" cy="187183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72"/>
          <p:cNvSpPr/>
          <p:nvPr/>
        </p:nvSpPr>
        <p:spPr>
          <a:xfrm>
            <a:off x="2799644" y="3654424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5" name="Google Shape;805;p72"/>
          <p:cNvSpPr/>
          <p:nvPr/>
        </p:nvSpPr>
        <p:spPr>
          <a:xfrm>
            <a:off x="5904089" y="2987734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06" name="Google Shape;80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0421" y="5215468"/>
            <a:ext cx="7061579" cy="162348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2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813" name="Google Shape;813;p73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14" name="Google Shape;81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6989" y="2685521"/>
            <a:ext cx="6401013" cy="2710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7579" y="5491985"/>
            <a:ext cx="3614421" cy="1353608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3"/>
          <p:cNvSpPr/>
          <p:nvPr/>
        </p:nvSpPr>
        <p:spPr>
          <a:xfrm>
            <a:off x="2438399" y="4797778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7" name="Google Shape;817;p73"/>
          <p:cNvSpPr/>
          <p:nvPr/>
        </p:nvSpPr>
        <p:spPr>
          <a:xfrm>
            <a:off x="5507495" y="2685521"/>
            <a:ext cx="2970461" cy="100594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8" name="Google Shape;818;p73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824" name="Google Shape;824;p74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25" name="Google Shape;82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2" y="2489201"/>
            <a:ext cx="538162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3925" y="5577111"/>
            <a:ext cx="4188075" cy="128088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74"/>
          <p:cNvSpPr/>
          <p:nvPr/>
        </p:nvSpPr>
        <p:spPr>
          <a:xfrm>
            <a:off x="2686755" y="3056467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8" name="Google Shape;828;p74"/>
          <p:cNvSpPr/>
          <p:nvPr/>
        </p:nvSpPr>
        <p:spPr>
          <a:xfrm>
            <a:off x="5091465" y="3056466"/>
            <a:ext cx="2652713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9" name="Google Shape;829;p74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5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835" name="Google Shape;835;p75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36" name="Google Shape;83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4837" y="3188973"/>
            <a:ext cx="64103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9595" y="5577110"/>
            <a:ext cx="6632405" cy="128089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75"/>
          <p:cNvSpPr/>
          <p:nvPr/>
        </p:nvSpPr>
        <p:spPr>
          <a:xfrm>
            <a:off x="2043288" y="4022410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9" name="Google Shape;839;p75"/>
          <p:cNvSpPr/>
          <p:nvPr/>
        </p:nvSpPr>
        <p:spPr>
          <a:xfrm>
            <a:off x="4165599" y="3242733"/>
            <a:ext cx="3465690" cy="67451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0" name="Google Shape;840;p75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6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846" name="Google Shape;846;p76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47" name="Google Shape;84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4162" y="2986087"/>
            <a:ext cx="65436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0300" y="5753100"/>
            <a:ext cx="97917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6"/>
          <p:cNvSpPr/>
          <p:nvPr/>
        </p:nvSpPr>
        <p:spPr>
          <a:xfrm>
            <a:off x="3025421" y="3067755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0" name="Google Shape;850;p76"/>
          <p:cNvSpPr/>
          <p:nvPr/>
        </p:nvSpPr>
        <p:spPr>
          <a:xfrm>
            <a:off x="5226755" y="3049587"/>
            <a:ext cx="4141082" cy="37941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1" name="Google Shape;851;p76"/>
          <p:cNvSpPr txBox="1"/>
          <p:nvPr/>
        </p:nvSpPr>
        <p:spPr>
          <a:xfrm>
            <a:off x="1598701" y="700928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7"/>
          <p:cNvSpPr txBox="1"/>
          <p:nvPr>
            <p:ph type="title"/>
          </p:nvPr>
        </p:nvSpPr>
        <p:spPr>
          <a:xfrm>
            <a:off x="1911879" y="1601689"/>
            <a:ext cx="8915400" cy="531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None/>
            </a:pPr>
            <a:r>
              <a:rPr lang="en-US"/>
              <a:t>方塊程式碼全部</a:t>
            </a:r>
            <a:endParaRPr/>
          </a:p>
        </p:txBody>
      </p:sp>
      <p:sp>
        <p:nvSpPr>
          <p:cNvPr id="857" name="Google Shape;857;p77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58" name="Google Shape;85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498" y="2337328"/>
            <a:ext cx="10000015" cy="433440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77"/>
          <p:cNvSpPr txBox="1"/>
          <p:nvPr/>
        </p:nvSpPr>
        <p:spPr>
          <a:xfrm>
            <a:off x="1686498" y="794271"/>
            <a:ext cx="10175610" cy="80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3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3-4 app接收藍芽上傳資料</a:t>
            </a:r>
            <a:r>
              <a:rPr lang="en-US" sz="320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(App Inventor部分)</a:t>
            </a:r>
            <a:endParaRPr sz="3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8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865" name="Google Shape;865;p78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66" name="Google Shape;86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7672" y="624110"/>
            <a:ext cx="2869513" cy="589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4455" y="621288"/>
            <a:ext cx="2869513" cy="589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4670" y="624110"/>
            <a:ext cx="2919665" cy="6001534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78"/>
          <p:cNvSpPr/>
          <p:nvPr/>
        </p:nvSpPr>
        <p:spPr>
          <a:xfrm>
            <a:off x="953537" y="945644"/>
            <a:ext cx="1275645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0" name="Google Shape;870;p78"/>
          <p:cNvSpPr/>
          <p:nvPr/>
        </p:nvSpPr>
        <p:spPr>
          <a:xfrm>
            <a:off x="4585985" y="1046645"/>
            <a:ext cx="3386668" cy="37253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9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Century Gothic"/>
              <a:buNone/>
            </a:pPr>
            <a:r>
              <a:rPr lang="en-US" sz="8000"/>
              <a:t>額外補充</a:t>
            </a:r>
            <a:endParaRPr/>
          </a:p>
        </p:txBody>
      </p:sp>
      <p:sp>
        <p:nvSpPr>
          <p:cNvPr id="876" name="Google Shape;876;p79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 txBox="1"/>
          <p:nvPr/>
        </p:nvSpPr>
        <p:spPr>
          <a:xfrm>
            <a:off x="1494117" y="1264679"/>
            <a:ext cx="2982163" cy="5693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#include &lt;Wire.h&gt;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#include &lt;adxl345_blockly.h&gt;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 LED_pin1=2;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int LED_pin2=3;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ADXL345Block adxl345;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setup()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adxl345.begin();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Serial.begin(115200);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pinMode(LED_pin1,OUTPUT);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pinMode(LED_pin2,OUTPUT);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void loop()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adxl345.detectGesture();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if (adxl345.isActivityDetected())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float x=adxl345.getX();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float y=adxl345.getY();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if( x &gt;0){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digitalWrite(LED_pin1,HIGH);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}else{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digitalWrite(LED_pin1,LOW);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/>
          </a:p>
        </p:txBody>
      </p:sp>
      <p:sp>
        <p:nvSpPr>
          <p:cNvPr id="222" name="Google Shape;222;p8"/>
          <p:cNvSpPr txBox="1"/>
          <p:nvPr/>
        </p:nvSpPr>
        <p:spPr>
          <a:xfrm>
            <a:off x="497839" y="609600"/>
            <a:ext cx="10343895" cy="629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 3-2  移動亮燈</a:t>
            </a:r>
            <a:endParaRPr sz="4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藍芽通訊</a:t>
            </a:r>
            <a:endParaRPr/>
          </a:p>
        </p:txBody>
      </p:sp>
      <p:sp>
        <p:nvSpPr>
          <p:cNvPr id="882" name="Google Shape;882;p80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介紹      一種無線通訊技術標準，用來讓固定與行動裝置，在短距離間交換資料，經由2.4至2.485 GHz的ISM頻段來進行通訊，因此有與無線網路通訊干擾的問題存在。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83" name="Google Shape;883;p80"/>
          <p:cNvSpPr/>
          <p:nvPr/>
        </p:nvSpPr>
        <p:spPr>
          <a:xfrm>
            <a:off x="2540000" y="3429000"/>
            <a:ext cx="711200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藍牙版本	發布時間	最大傳輸速度	傳輸距離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藍牙5.2		2020		48 Mbit/s	300公尺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藍牙5.1		2019		48 Mbit/s	300公尺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藍牙5.0		2016		48 Mbit/s	300公尺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藍牙4.2		2014		24 Mbit/s	50公尺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藍牙4.1		2013		24 Mbit/s	50公尺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藍牙4.0		2010		24 Mbit/s	50公尺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藍牙3.0+HS	2009		24 Mbit/s	10公尺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藍牙2.1+EDR	2007		3 Mbit/s		10公尺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藍牙2.0+EDR	2004		2.1 Mbit/s	10公尺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1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LINKIT的藍芽功能</a:t>
            </a:r>
            <a:br>
              <a:rPr lang="en-US"/>
            </a:br>
            <a:endParaRPr/>
          </a:p>
        </p:txBody>
      </p:sp>
      <p:sp>
        <p:nvSpPr>
          <p:cNvPr id="889" name="Google Shape;889;p81"/>
          <p:cNvSpPr txBox="1"/>
          <p:nvPr>
            <p:ph idx="1" type="body"/>
          </p:nvPr>
        </p:nvSpPr>
        <p:spPr>
          <a:xfrm>
            <a:off x="2284412" y="2099733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教學使用Linkit7697 ,自身提供Bluetooth 4.2協定的 低功耗藍牙(LOW ENERGY)(LE)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開發板套件內含LELE.h  有許多4.0協定下的通訊api。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對於Android來說，低功耗藍芽歸類為bluetooth_le  歸類在「定位」下的子系統，藍芽支援。用來精準定位使用，或用來輔助定位系統。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***但使用低功耗藍芽依然必須開啟藍芽功能，現今手機大多同時支援經典與低功耗藍芽，但依然可能因wifi 相關模組(2.4ghz)的使用導致藍芽模組無法正常收發訊。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2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beacon廣播資料</a:t>
            </a:r>
            <a:br>
              <a:rPr lang="en-US"/>
            </a:br>
            <a:endParaRPr/>
          </a:p>
        </p:txBody>
      </p:sp>
      <p:sp>
        <p:nvSpPr>
          <p:cNvPr id="895" name="Google Shape;895;p82"/>
          <p:cNvSpPr txBox="1"/>
          <p:nvPr>
            <p:ph idx="1" type="body"/>
          </p:nvPr>
        </p:nvSpPr>
        <p:spPr>
          <a:xfrm>
            <a:off x="2069923" y="19050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透過Ibeacon廣播資料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接收ibeacon方式有 android APP 以及IOS app </a:t>
            </a:r>
            <a:br>
              <a:rPr lang="en-US"/>
            </a:br>
            <a:r>
              <a:rPr lang="en-US"/>
              <a:t>[ Beacon Scanner ]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Windows也有beacon scanner但受限藍芽格式(4.1 4.2  5.x) 4.0會當 for windows 20H2 120.2212.3530.0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***請記得打開藍芽功能 且千萬不要綁定該裝置。Beacon模式下如果綁定可能會輸出錯誤的資訊。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3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01" name="Google Shape;901;p83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02" name="Google Shape;90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532" y="1467556"/>
            <a:ext cx="6521080" cy="413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571" y="315344"/>
            <a:ext cx="3029502" cy="6227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09" name="Google Shape;909;p84"/>
          <p:cNvSpPr txBox="1"/>
          <p:nvPr>
            <p:ph idx="1" type="body"/>
          </p:nvPr>
        </p:nvSpPr>
        <p:spPr>
          <a:xfrm>
            <a:off x="2257778" y="1275645"/>
            <a:ext cx="7710311" cy="5582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45745" lvl="0" marL="34290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#include "DHT.h"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#include &lt;LBLE.h&gt;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#include &lt;LBLEPeriphral.h&gt;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DHT dht1(2, DHT11);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LBLEAdvertisementData beaconData;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setup()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dht1.begin();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LBLE.begin();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while (!LBLE.ready()) { delay(100); }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beaconData.configAsIBeacon("74278BDA-B644-4520-8F0C-720EAF066666", int(dht1.readHumidity()), int(dht1.readTemperature()), (-40));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LBLEPeripheral.advertise(__beaconData);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loop()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5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由於linkit使用低功率藍芽，因此手機端程式不能使用經典藍芽的程式碼，必須使用支援低功率藍芽的套件。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下載來源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http://iot.appinventor.mit.edu/#/bluetoothle/bluetoothleintro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15" name="Google Shape;915;p85"/>
          <p:cNvSpPr txBox="1"/>
          <p:nvPr/>
        </p:nvSpPr>
        <p:spPr>
          <a:xfrm>
            <a:off x="2592925" y="742643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LAB1-1 BT4.0 x LINKIT—APP INVENTER</a:t>
            </a:r>
            <a:endParaRPr sz="36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16" name="Google Shape;91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9212" y="4137547"/>
            <a:ext cx="8374945" cy="17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6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22" name="Google Shape;922;p86"/>
          <p:cNvSpPr txBox="1"/>
          <p:nvPr>
            <p:ph idx="1" type="body"/>
          </p:nvPr>
        </p:nvSpPr>
        <p:spPr>
          <a:xfrm>
            <a:off x="2589212" y="19050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APP INVENTER的左邊欄位最下面 </a:t>
            </a:r>
            <a:r>
              <a:rPr b="1" lang="en-US"/>
              <a:t>Extension (擴充套件)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選擇</a:t>
            </a:r>
            <a:r>
              <a:rPr b="1" lang="en-US"/>
              <a:t>IMPORT (匯入)  </a:t>
            </a:r>
            <a:r>
              <a:rPr lang="en-US"/>
              <a:t>從</a:t>
            </a:r>
            <a:r>
              <a:rPr b="1" lang="en-US"/>
              <a:t>  from my computer(從電腦)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選擇套件包並</a:t>
            </a:r>
            <a:r>
              <a:rPr b="1" lang="en-US"/>
              <a:t>IMPORT(匯入)   </a:t>
            </a:r>
            <a:r>
              <a:rPr lang="en-US"/>
              <a:t>出現右下圖代表成功</a:t>
            </a:r>
            <a:endParaRPr/>
          </a:p>
          <a:p>
            <a:pPr indent="-228600" lvl="0" marL="34290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23" name="Google Shape;9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806" y="3106868"/>
            <a:ext cx="5958117" cy="352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7773" y="3153366"/>
            <a:ext cx="5230030" cy="128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3013" y="4640636"/>
            <a:ext cx="4167943" cy="2083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7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31" name="Google Shape;931;p87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🠶"/>
            </a:pPr>
            <a:r>
              <a:rPr lang="en-US"/>
              <a:t>App inventer範例 aia檔案匯入    本範例aia</a:t>
            </a:r>
            <a:endParaRPr/>
          </a:p>
        </p:txBody>
      </p:sp>
      <p:pic>
        <p:nvPicPr>
          <p:cNvPr id="932" name="Google Shape;93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2684110"/>
            <a:ext cx="365760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8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App inventor範例—布局  </a:t>
            </a:r>
            <a:endParaRPr/>
          </a:p>
        </p:txBody>
      </p:sp>
      <p:sp>
        <p:nvSpPr>
          <p:cNvPr id="938" name="Google Shape;938;p88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39" name="Google Shape;93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1434" y="1264555"/>
            <a:ext cx="3435413" cy="556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3834" y="744185"/>
            <a:ext cx="2238375" cy="59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9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46" name="Google Shape;946;p89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47" name="Google Shape;94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5400" y="1264555"/>
            <a:ext cx="6543675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 txBox="1"/>
          <p:nvPr/>
        </p:nvSpPr>
        <p:spPr>
          <a:xfrm>
            <a:off x="497839" y="609600"/>
            <a:ext cx="10343895" cy="629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LAB 3-2  移動亮燈</a:t>
            </a:r>
            <a:endParaRPr sz="40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2200" y="609600"/>
            <a:ext cx="44196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/>
        </p:nvSpPr>
        <p:spPr>
          <a:xfrm>
            <a:off x="2030135" y="2054901"/>
            <a:ext cx="3639651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if( y &gt;0){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digitalWrite(LED_pin2,HIGH);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}else{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digitalWrite(LED_pin2,LOW);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Serial.println("ADXL345 : 偵測到 移動");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Serial.print("ADXL345 : X : 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Serial.println(String(x));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Serial.print("ADXL345 : y : 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Serial.println(String(y));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Serial.print("ADXL345 : z : 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Serial.println(String(adxl345.getZ()));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Serial.print("ADXL345 : Pitch : 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Serial.println(String(adxl345.getPitch()));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Serial.print("ADXL345 : Roll : 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Serial.println(String(adxl345.getRoll()));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delay(200);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}</a:t>
            </a:r>
            <a:endParaRPr/>
          </a:p>
        </p:txBody>
      </p:sp>
      <p:pic>
        <p:nvPicPr>
          <p:cNvPr id="230" name="Google Shape;23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8909" y="3759200"/>
            <a:ext cx="4130801" cy="30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0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53" name="Google Shape;953;p90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54" name="Google Shape;95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9212" y="1157992"/>
            <a:ext cx="7654934" cy="498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1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60" name="Google Shape;960;p91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61" name="Google Shape;96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3217" y="2267127"/>
            <a:ext cx="52197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2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Linkit端程式碼</a:t>
            </a:r>
            <a:endParaRPr/>
          </a:p>
        </p:txBody>
      </p:sp>
      <p:sp>
        <p:nvSpPr>
          <p:cNvPr id="967" name="Google Shape;967;p92"/>
          <p:cNvSpPr txBox="1"/>
          <p:nvPr>
            <p:ph idx="1" type="body"/>
          </p:nvPr>
        </p:nvSpPr>
        <p:spPr>
          <a:xfrm>
            <a:off x="1828799" y="1383824"/>
            <a:ext cx="4549423" cy="547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#include &lt;LBLE.h&gt;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#include &lt;LBLEPeriphral.h&gt;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#include "DHT.h"</a:t>
            </a:r>
            <a:endParaRPr/>
          </a:p>
          <a:p>
            <a:pPr indent="-280035" lvl="0" marL="342900" rtl="0" algn="l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DHT dht1(2, DHT11);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LBLEService svService("19B10010-E8F2-537E-4F6C-D104768A1215");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LBLECharacteristicString switchCharacteristic_s1("19B10011-E8F2-537E-4F6C-D104768A1214", LBLE_READ | LBLE_WRITE);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LBLECharacteristicInt switchCharacteristic_s2("19B10011-E8F2-537E-4F6C-D104768A1213", LBLE_READ | LBLE_WRITE);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setup() 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dht1.begin();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pinMode(LED_BUILTIN, OUTPUT);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digitalWrite(LED_BUILTIN, LOW);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Serial.begin(115200);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LBLE.begin();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while (!LBLE.ready()) 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delay(100);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}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Serial.println("BLE ready");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Serial.print("Device Address = [");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Serial.print(LBLE.getDeviceAddress());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Serial.println("]");</a:t>
            </a:r>
            <a:endParaRPr/>
          </a:p>
        </p:txBody>
      </p:sp>
      <p:sp>
        <p:nvSpPr>
          <p:cNvPr id="968" name="Google Shape;968;p92"/>
          <p:cNvSpPr txBox="1"/>
          <p:nvPr/>
        </p:nvSpPr>
        <p:spPr>
          <a:xfrm>
            <a:off x="6587067" y="1264554"/>
            <a:ext cx="4261555" cy="2675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LBLEAdvertisementData advertisement;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advertisement.configAsConnectableDevice("Linkit");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LBLEPeripheral.setName("Linkit");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svService.addAttribute(switchCharacteristic_s1);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svService.addAttribute(switchCharacteristic_s2);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LBLEPeripheral.addService(svService);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LBLEPeripheral.begin();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LBLEPeripheral.advertise(advertisement);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🠶"/>
            </a:pPr>
            <a:r>
              <a:rPr lang="en-US" sz="1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3"/>
          <p:cNvSpPr txBox="1"/>
          <p:nvPr>
            <p:ph idx="1" type="body"/>
          </p:nvPr>
        </p:nvSpPr>
        <p:spPr>
          <a:xfrm>
            <a:off x="3025422" y="624109"/>
            <a:ext cx="6491112" cy="6233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void loop() 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String hum,t_c,t_f;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hum=dht1.readHumidity();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t_c=dht1.readTemperature();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t_f=dht1.readTemperature(true);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String sr="相對溼度 : "+hum+"  "+"攝氏溫度 : "+t_c+"  "+"華氏溫度 : "+t_f+"  ";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Serial.println(sr);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switchCharacteristic_s1.setValue(sr);    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 if(switchCharacteristic_s2.isWritten()){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int value_s = int(switchCharacteristic_s2.getValue());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switch (value_s) {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  case 1: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    digitalWrite(LED_BUILTIN, HIGH);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    break;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  case 0: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    digitalWrite(LED_BUILTIN, LOW);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    break;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  default: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    Serial.println("Unknown value written");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    break;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   }}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 delay(1500);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ct val="100000"/>
              <a:buChar char="🠶"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4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結果圖</a:t>
            </a:r>
            <a:endParaRPr/>
          </a:p>
        </p:txBody>
      </p:sp>
      <p:pic>
        <p:nvPicPr>
          <p:cNvPr id="979" name="Google Shape;979;p9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2703" y="1057275"/>
            <a:ext cx="64389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347" y="2752725"/>
            <a:ext cx="4541653" cy="402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7756" y="2752725"/>
            <a:ext cx="3505200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4"/>
          <p:cNvSpPr txBox="1"/>
          <p:nvPr/>
        </p:nvSpPr>
        <p:spPr>
          <a:xfrm>
            <a:off x="6604000" y="3185890"/>
            <a:ext cx="132080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開啟程式之後需要等幾秒鐘才能完成讀取藍芽設備，等幾秒後按下 list picker1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5"/>
          <p:cNvSpPr txBox="1"/>
          <p:nvPr>
            <p:ph type="title"/>
          </p:nvPr>
        </p:nvSpPr>
        <p:spPr>
          <a:xfrm>
            <a:off x="2592925" y="624110"/>
            <a:ext cx="8911687" cy="1280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88" name="Google Shape;988;p95"/>
          <p:cNvSpPr txBox="1"/>
          <p:nvPr>
            <p:ph idx="1" type="body"/>
          </p:nvPr>
        </p:nvSpPr>
        <p:spPr>
          <a:xfrm>
            <a:off x="2003882" y="4242988"/>
            <a:ext cx="3658372" cy="1853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程式正確的話選完會自動顯示4個欄位。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等待秒差(linkit2秒輸出一次)app1-2秒讀一次，且可以透過on/off控linkit的led</a:t>
            </a:r>
            <a:endParaRPr/>
          </a:p>
        </p:txBody>
      </p:sp>
      <p:pic>
        <p:nvPicPr>
          <p:cNvPr id="989" name="Google Shape;98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062" y="1700818"/>
            <a:ext cx="322897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95"/>
          <p:cNvPicPr preferRelativeResize="0"/>
          <p:nvPr/>
        </p:nvPicPr>
        <p:blipFill rotWithShape="1">
          <a:blip r:embed="rId4">
            <a:alphaModFix/>
          </a:blip>
          <a:srcRect b="30576" l="0" r="0" t="0"/>
          <a:stretch/>
        </p:blipFill>
        <p:spPr>
          <a:xfrm>
            <a:off x="5605609" y="849887"/>
            <a:ext cx="3337917" cy="476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83155" y="1700818"/>
            <a:ext cx="320992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6"/>
          <p:cNvSpPr txBox="1"/>
          <p:nvPr>
            <p:ph idx="1" type="body"/>
          </p:nvPr>
        </p:nvSpPr>
        <p:spPr>
          <a:xfrm>
            <a:off x="2589212" y="2133600"/>
            <a:ext cx="8915400" cy="37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下課</a:t>
            </a:r>
            <a:endParaRPr sz="96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絲縷">
  <a:themeElements>
    <a:clrScheme name="絲縷">
      <a:dk1>
        <a:srgbClr val="000000"/>
      </a:dk1>
      <a:lt1>
        <a:srgbClr val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2017-02-16T08:48:17Z</dcterms:created>
  <dc:creator>林家源</dc:creator>
</cp:coreProperties>
</file>